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6"/>
  </p:notesMasterIdLst>
  <p:sldIdLst>
    <p:sldId id="336" r:id="rId2"/>
    <p:sldId id="337" r:id="rId3"/>
    <p:sldId id="338" r:id="rId4"/>
    <p:sldId id="344" r:id="rId5"/>
    <p:sldId id="345" r:id="rId6"/>
    <p:sldId id="339" r:id="rId7"/>
    <p:sldId id="346" r:id="rId8"/>
    <p:sldId id="347" r:id="rId9"/>
    <p:sldId id="348" r:id="rId10"/>
    <p:sldId id="350" r:id="rId11"/>
    <p:sldId id="351" r:id="rId12"/>
    <p:sldId id="352" r:id="rId13"/>
    <p:sldId id="353" r:id="rId14"/>
    <p:sldId id="354" r:id="rId15"/>
    <p:sldId id="355" r:id="rId16"/>
    <p:sldId id="356" r:id="rId17"/>
    <p:sldId id="357" r:id="rId18"/>
    <p:sldId id="358" r:id="rId19"/>
    <p:sldId id="359" r:id="rId20"/>
    <p:sldId id="360" r:id="rId21"/>
    <p:sldId id="361" r:id="rId22"/>
    <p:sldId id="362" r:id="rId23"/>
    <p:sldId id="363" r:id="rId24"/>
    <p:sldId id="364" r:id="rId25"/>
  </p:sldIdLst>
  <p:sldSz cx="9144000" cy="6858000" type="screen4x3"/>
  <p:notesSz cx="6858000" cy="9144000"/>
  <p:custDataLst>
    <p:tags r:id="rId27"/>
  </p:custDataLst>
  <p:defaultTextStyle>
    <a:defPPr>
      <a:defRPr lang="pt-B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20434"/>
    <a:srgbClr val="0F142F"/>
    <a:srgbClr val="00317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Estilo Médio 2 - Ênfas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3422" autoAdjust="0"/>
    <p:restoredTop sz="94405" autoAdjust="0"/>
  </p:normalViewPr>
  <p:slideViewPr>
    <p:cSldViewPr>
      <p:cViewPr>
        <p:scale>
          <a:sx n="81" d="100"/>
          <a:sy n="81" d="100"/>
        </p:scale>
        <p:origin x="-1134" y="7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gs" Target="tags/tag1.xml"/><Relationship Id="rId3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ço Reservado para Cabeçalho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pt-BR"/>
          </a:p>
        </p:txBody>
      </p:sp>
      <p:sp>
        <p:nvSpPr>
          <p:cNvPr id="3" name="Espaço Reservado para Data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7C104B6-4FDA-4FB6-B829-EF445EF4496A}" type="datetimeFigureOut">
              <a:rPr lang="pt-BR" smtClean="0"/>
              <a:pPr/>
              <a:t>18/12/2014</a:t>
            </a:fld>
            <a:endParaRPr lang="pt-BR"/>
          </a:p>
        </p:txBody>
      </p:sp>
      <p:sp>
        <p:nvSpPr>
          <p:cNvPr id="4" name="Espaço Reservado para Imagem de Slide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pt-BR"/>
          </a:p>
        </p:txBody>
      </p:sp>
      <p:sp>
        <p:nvSpPr>
          <p:cNvPr id="5" name="Espaço Reservado para Anotações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pt-BR" smtClean="0"/>
              <a:t>Clique para editar os estilos do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
        <p:nvSpPr>
          <p:cNvPr id="6" name="Espaço Reservado para Rodapé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pt-BR"/>
          </a:p>
        </p:txBody>
      </p:sp>
      <p:sp>
        <p:nvSpPr>
          <p:cNvPr id="7" name="Espaço Reservado para Número de Slid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9086E05-174E-48DB-A58A-F3144DADE64D}" type="slidenum">
              <a:rPr lang="pt-BR" smtClean="0"/>
              <a:pPr/>
              <a:t>‹nº›</a:t>
            </a:fld>
            <a:endParaRPr lang="pt-BR"/>
          </a:p>
        </p:txBody>
      </p:sp>
    </p:spTree>
    <p:extLst>
      <p:ext uri="{BB962C8B-B14F-4D97-AF65-F5344CB8AC3E}">
        <p14:creationId xmlns:p14="http://schemas.microsoft.com/office/powerpoint/2010/main" val="350365141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Slide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685800" y="2130428"/>
            <a:ext cx="7772400" cy="1470025"/>
          </a:xfrm>
        </p:spPr>
        <p:txBody>
          <a:bodyPr/>
          <a:lstStyle/>
          <a:p>
            <a:r>
              <a:rPr lang="pt-BR" smtClean="0"/>
              <a:t>Clique para editar o estilo do título mestre</a:t>
            </a:r>
            <a:endParaRPr lang="pt-BR"/>
          </a:p>
        </p:txBody>
      </p:sp>
      <p:sp>
        <p:nvSpPr>
          <p:cNvPr id="3" name="Subtítulo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pt-BR" smtClean="0"/>
              <a:t>Clique para editar o estilo do subtítulo mestre</a:t>
            </a:r>
            <a:endParaRPr lang="pt-BR"/>
          </a:p>
        </p:txBody>
      </p:sp>
      <p:sp>
        <p:nvSpPr>
          <p:cNvPr id="4" name="Espaço Reservado para Data 3"/>
          <p:cNvSpPr>
            <a:spLocks noGrp="1"/>
          </p:cNvSpPr>
          <p:nvPr>
            <p:ph type="dt" sz="half" idx="10"/>
          </p:nvPr>
        </p:nvSpPr>
        <p:spPr/>
        <p:txBody>
          <a:bodyPr/>
          <a:lstStyle/>
          <a:p>
            <a:fld id="{E7B99145-1FA4-4688-BD8C-FDA3E792FD97}" type="datetimeFigureOut">
              <a:rPr lang="pt-BR" smtClean="0"/>
              <a:pPr/>
              <a:t>18/12/2014</a:t>
            </a:fld>
            <a:endParaRPr lang="pt-BR"/>
          </a:p>
        </p:txBody>
      </p:sp>
      <p:sp>
        <p:nvSpPr>
          <p:cNvPr id="5" name="Espaço Reservado para Rodapé 4"/>
          <p:cNvSpPr>
            <a:spLocks noGrp="1"/>
          </p:cNvSpPr>
          <p:nvPr>
            <p:ph type="ftr" sz="quarter" idx="11"/>
          </p:nvPr>
        </p:nvSpPr>
        <p:spPr/>
        <p:txBody>
          <a:bodyPr/>
          <a:lstStyle/>
          <a:p>
            <a:endParaRPr lang="pt-BR"/>
          </a:p>
        </p:txBody>
      </p:sp>
      <p:sp>
        <p:nvSpPr>
          <p:cNvPr id="6" name="Espaço Reservado para Número de Slide 5"/>
          <p:cNvSpPr>
            <a:spLocks noGrp="1"/>
          </p:cNvSpPr>
          <p:nvPr>
            <p:ph type="sldNum" sz="quarter" idx="12"/>
          </p:nvPr>
        </p:nvSpPr>
        <p:spPr/>
        <p:txBody>
          <a:bodyPr/>
          <a:lstStyle/>
          <a:p>
            <a:fld id="{9922C142-C0E2-4CA5-955F-DF23F170ADA5}" type="slidenum">
              <a:rPr lang="pt-BR" smtClean="0"/>
              <a:pPr/>
              <a:t>‹nº›</a:t>
            </a:fld>
            <a:endParaRPr lang="pt-B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e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smtClean="0"/>
              <a:t>Clique para editar o estilo do título mestre</a:t>
            </a:r>
            <a:endParaRPr lang="pt-BR"/>
          </a:p>
        </p:txBody>
      </p:sp>
      <p:sp>
        <p:nvSpPr>
          <p:cNvPr id="3" name="Espaço Reservado para Texto Vertical 2"/>
          <p:cNvSpPr>
            <a:spLocks noGrp="1"/>
          </p:cNvSpPr>
          <p:nvPr>
            <p:ph type="body" orient="vert" idx="1"/>
          </p:nvPr>
        </p:nvSpPr>
        <p:spPr/>
        <p:txBody>
          <a:bodyPr vert="eaVert"/>
          <a:lstStyle/>
          <a:p>
            <a:pPr lvl="0"/>
            <a:r>
              <a:rPr lang="pt-BR" smtClean="0"/>
              <a:t>Clique para editar os estilos do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
        <p:nvSpPr>
          <p:cNvPr id="4" name="Espaço Reservado para Data 3"/>
          <p:cNvSpPr>
            <a:spLocks noGrp="1"/>
          </p:cNvSpPr>
          <p:nvPr>
            <p:ph type="dt" sz="half" idx="10"/>
          </p:nvPr>
        </p:nvSpPr>
        <p:spPr/>
        <p:txBody>
          <a:bodyPr/>
          <a:lstStyle/>
          <a:p>
            <a:fld id="{E7B99145-1FA4-4688-BD8C-FDA3E792FD97}" type="datetimeFigureOut">
              <a:rPr lang="pt-BR" smtClean="0"/>
              <a:pPr/>
              <a:t>18/12/2014</a:t>
            </a:fld>
            <a:endParaRPr lang="pt-BR"/>
          </a:p>
        </p:txBody>
      </p:sp>
      <p:sp>
        <p:nvSpPr>
          <p:cNvPr id="5" name="Espaço Reservado para Rodapé 4"/>
          <p:cNvSpPr>
            <a:spLocks noGrp="1"/>
          </p:cNvSpPr>
          <p:nvPr>
            <p:ph type="ftr" sz="quarter" idx="11"/>
          </p:nvPr>
        </p:nvSpPr>
        <p:spPr/>
        <p:txBody>
          <a:bodyPr/>
          <a:lstStyle/>
          <a:p>
            <a:endParaRPr lang="pt-BR"/>
          </a:p>
        </p:txBody>
      </p:sp>
      <p:sp>
        <p:nvSpPr>
          <p:cNvPr id="6" name="Espaço Reservado para Número de Slide 5"/>
          <p:cNvSpPr>
            <a:spLocks noGrp="1"/>
          </p:cNvSpPr>
          <p:nvPr>
            <p:ph type="sldNum" sz="quarter" idx="12"/>
          </p:nvPr>
        </p:nvSpPr>
        <p:spPr/>
        <p:txBody>
          <a:bodyPr/>
          <a:lstStyle/>
          <a:p>
            <a:fld id="{9922C142-C0E2-4CA5-955F-DF23F170ADA5}" type="slidenum">
              <a:rPr lang="pt-BR" smtClean="0"/>
              <a:pPr/>
              <a:t>‹nº›</a:t>
            </a:fld>
            <a:endParaRPr lang="pt-B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e texto verticais">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6629400" y="274640"/>
            <a:ext cx="2057400" cy="5851525"/>
          </a:xfrm>
        </p:spPr>
        <p:txBody>
          <a:bodyPr vert="eaVert"/>
          <a:lstStyle/>
          <a:p>
            <a:r>
              <a:rPr lang="pt-BR" smtClean="0"/>
              <a:t>Clique para editar o estilo do título mestre</a:t>
            </a:r>
            <a:endParaRPr lang="pt-BR"/>
          </a:p>
        </p:txBody>
      </p:sp>
      <p:sp>
        <p:nvSpPr>
          <p:cNvPr id="3" name="Espaço Reservado para Texto Vertical 2"/>
          <p:cNvSpPr>
            <a:spLocks noGrp="1"/>
          </p:cNvSpPr>
          <p:nvPr>
            <p:ph type="body" orient="vert" idx="1"/>
          </p:nvPr>
        </p:nvSpPr>
        <p:spPr>
          <a:xfrm>
            <a:off x="457200" y="274640"/>
            <a:ext cx="6019800" cy="5851525"/>
          </a:xfrm>
        </p:spPr>
        <p:txBody>
          <a:bodyPr vert="eaVert"/>
          <a:lstStyle/>
          <a:p>
            <a:pPr lvl="0"/>
            <a:r>
              <a:rPr lang="pt-BR" smtClean="0"/>
              <a:t>Clique para editar os estilos do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
        <p:nvSpPr>
          <p:cNvPr id="4" name="Espaço Reservado para Data 3"/>
          <p:cNvSpPr>
            <a:spLocks noGrp="1"/>
          </p:cNvSpPr>
          <p:nvPr>
            <p:ph type="dt" sz="half" idx="10"/>
          </p:nvPr>
        </p:nvSpPr>
        <p:spPr/>
        <p:txBody>
          <a:bodyPr/>
          <a:lstStyle/>
          <a:p>
            <a:fld id="{E7B99145-1FA4-4688-BD8C-FDA3E792FD97}" type="datetimeFigureOut">
              <a:rPr lang="pt-BR" smtClean="0"/>
              <a:pPr/>
              <a:t>18/12/2014</a:t>
            </a:fld>
            <a:endParaRPr lang="pt-BR"/>
          </a:p>
        </p:txBody>
      </p:sp>
      <p:sp>
        <p:nvSpPr>
          <p:cNvPr id="5" name="Espaço Reservado para Rodapé 4"/>
          <p:cNvSpPr>
            <a:spLocks noGrp="1"/>
          </p:cNvSpPr>
          <p:nvPr>
            <p:ph type="ftr" sz="quarter" idx="11"/>
          </p:nvPr>
        </p:nvSpPr>
        <p:spPr/>
        <p:txBody>
          <a:bodyPr/>
          <a:lstStyle/>
          <a:p>
            <a:endParaRPr lang="pt-BR"/>
          </a:p>
        </p:txBody>
      </p:sp>
      <p:sp>
        <p:nvSpPr>
          <p:cNvPr id="6" name="Espaço Reservado para Número de Slide 5"/>
          <p:cNvSpPr>
            <a:spLocks noGrp="1"/>
          </p:cNvSpPr>
          <p:nvPr>
            <p:ph type="sldNum" sz="quarter" idx="12"/>
          </p:nvPr>
        </p:nvSpPr>
        <p:spPr/>
        <p:txBody>
          <a:bodyPr/>
          <a:lstStyle/>
          <a:p>
            <a:fld id="{9922C142-C0E2-4CA5-955F-DF23F170ADA5}" type="slidenum">
              <a:rPr lang="pt-BR" smtClean="0"/>
              <a:pPr/>
              <a:t>‹nº›</a:t>
            </a:fld>
            <a:endParaRPr lang="pt-B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e conteúd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smtClean="0"/>
              <a:t>Clique para editar o estilo do título mestre</a:t>
            </a:r>
            <a:endParaRPr lang="pt-BR"/>
          </a:p>
        </p:txBody>
      </p:sp>
      <p:sp>
        <p:nvSpPr>
          <p:cNvPr id="3" name="Espaço Reservado para Conteúdo 2"/>
          <p:cNvSpPr>
            <a:spLocks noGrp="1"/>
          </p:cNvSpPr>
          <p:nvPr>
            <p:ph idx="1"/>
          </p:nvPr>
        </p:nvSpPr>
        <p:spPr/>
        <p:txBody>
          <a:bodyPr/>
          <a:lstStyle/>
          <a:p>
            <a:pPr lvl="0"/>
            <a:r>
              <a:rPr lang="pt-BR" smtClean="0"/>
              <a:t>Clique para editar os estilos do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
        <p:nvSpPr>
          <p:cNvPr id="4" name="Espaço Reservado para Data 3"/>
          <p:cNvSpPr>
            <a:spLocks noGrp="1"/>
          </p:cNvSpPr>
          <p:nvPr>
            <p:ph type="dt" sz="half" idx="10"/>
          </p:nvPr>
        </p:nvSpPr>
        <p:spPr/>
        <p:txBody>
          <a:bodyPr/>
          <a:lstStyle/>
          <a:p>
            <a:fld id="{E7B99145-1FA4-4688-BD8C-FDA3E792FD97}" type="datetimeFigureOut">
              <a:rPr lang="pt-BR" smtClean="0"/>
              <a:pPr/>
              <a:t>18/12/2014</a:t>
            </a:fld>
            <a:endParaRPr lang="pt-BR"/>
          </a:p>
        </p:txBody>
      </p:sp>
      <p:sp>
        <p:nvSpPr>
          <p:cNvPr id="5" name="Espaço Reservado para Rodapé 4"/>
          <p:cNvSpPr>
            <a:spLocks noGrp="1"/>
          </p:cNvSpPr>
          <p:nvPr>
            <p:ph type="ftr" sz="quarter" idx="11"/>
          </p:nvPr>
        </p:nvSpPr>
        <p:spPr/>
        <p:txBody>
          <a:bodyPr/>
          <a:lstStyle/>
          <a:p>
            <a:endParaRPr lang="pt-BR"/>
          </a:p>
        </p:txBody>
      </p:sp>
      <p:sp>
        <p:nvSpPr>
          <p:cNvPr id="6" name="Espaço Reservado para Número de Slide 5"/>
          <p:cNvSpPr>
            <a:spLocks noGrp="1"/>
          </p:cNvSpPr>
          <p:nvPr>
            <p:ph type="sldNum" sz="quarter" idx="12"/>
          </p:nvPr>
        </p:nvSpPr>
        <p:spPr/>
        <p:txBody>
          <a:bodyPr/>
          <a:lstStyle/>
          <a:p>
            <a:fld id="{9922C142-C0E2-4CA5-955F-DF23F170ADA5}" type="slidenum">
              <a:rPr lang="pt-BR" smtClean="0"/>
              <a:pPr/>
              <a:t>‹nº›</a:t>
            </a:fld>
            <a:endParaRPr lang="pt-B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Cabeçalho da Seção">
    <p:spTree>
      <p:nvGrpSpPr>
        <p:cNvPr id="1" name=""/>
        <p:cNvGrpSpPr/>
        <p:nvPr/>
      </p:nvGrpSpPr>
      <p:grpSpPr>
        <a:xfrm>
          <a:off x="0" y="0"/>
          <a:ext cx="0" cy="0"/>
          <a:chOff x="0" y="0"/>
          <a:chExt cx="0" cy="0"/>
        </a:xfrm>
      </p:grpSpPr>
      <p:sp>
        <p:nvSpPr>
          <p:cNvPr id="2" name="Título 1"/>
          <p:cNvSpPr>
            <a:spLocks noGrp="1"/>
          </p:cNvSpPr>
          <p:nvPr>
            <p:ph type="title"/>
          </p:nvPr>
        </p:nvSpPr>
        <p:spPr>
          <a:xfrm>
            <a:off x="722313" y="4406901"/>
            <a:ext cx="7772400" cy="1362075"/>
          </a:xfrm>
        </p:spPr>
        <p:txBody>
          <a:bodyPr anchor="t"/>
          <a:lstStyle>
            <a:lvl1pPr algn="l">
              <a:defRPr sz="4000" b="1" cap="all"/>
            </a:lvl1pPr>
          </a:lstStyle>
          <a:p>
            <a:r>
              <a:rPr lang="pt-BR" smtClean="0"/>
              <a:t>Clique para editar o estilo do título mestre</a:t>
            </a:r>
            <a:endParaRPr lang="pt-BR"/>
          </a:p>
        </p:txBody>
      </p:sp>
      <p:sp>
        <p:nvSpPr>
          <p:cNvPr id="3" name="Espaço Reservado para Texto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pt-BR" smtClean="0"/>
              <a:t>Clique para editar os estilos do texto mestre</a:t>
            </a:r>
          </a:p>
        </p:txBody>
      </p:sp>
      <p:sp>
        <p:nvSpPr>
          <p:cNvPr id="4" name="Espaço Reservado para Data 3"/>
          <p:cNvSpPr>
            <a:spLocks noGrp="1"/>
          </p:cNvSpPr>
          <p:nvPr>
            <p:ph type="dt" sz="half" idx="10"/>
          </p:nvPr>
        </p:nvSpPr>
        <p:spPr/>
        <p:txBody>
          <a:bodyPr/>
          <a:lstStyle/>
          <a:p>
            <a:fld id="{E7B99145-1FA4-4688-BD8C-FDA3E792FD97}" type="datetimeFigureOut">
              <a:rPr lang="pt-BR" smtClean="0"/>
              <a:pPr/>
              <a:t>18/12/2014</a:t>
            </a:fld>
            <a:endParaRPr lang="pt-BR"/>
          </a:p>
        </p:txBody>
      </p:sp>
      <p:sp>
        <p:nvSpPr>
          <p:cNvPr id="5" name="Espaço Reservado para Rodapé 4"/>
          <p:cNvSpPr>
            <a:spLocks noGrp="1"/>
          </p:cNvSpPr>
          <p:nvPr>
            <p:ph type="ftr" sz="quarter" idx="11"/>
          </p:nvPr>
        </p:nvSpPr>
        <p:spPr/>
        <p:txBody>
          <a:bodyPr/>
          <a:lstStyle/>
          <a:p>
            <a:endParaRPr lang="pt-BR"/>
          </a:p>
        </p:txBody>
      </p:sp>
      <p:sp>
        <p:nvSpPr>
          <p:cNvPr id="6" name="Espaço Reservado para Número de Slide 5"/>
          <p:cNvSpPr>
            <a:spLocks noGrp="1"/>
          </p:cNvSpPr>
          <p:nvPr>
            <p:ph type="sldNum" sz="quarter" idx="12"/>
          </p:nvPr>
        </p:nvSpPr>
        <p:spPr/>
        <p:txBody>
          <a:bodyPr/>
          <a:lstStyle/>
          <a:p>
            <a:fld id="{9922C142-C0E2-4CA5-955F-DF23F170ADA5}" type="slidenum">
              <a:rPr lang="pt-BR" smtClean="0"/>
              <a:pPr/>
              <a:t>‹nº›</a:t>
            </a:fld>
            <a:endParaRPr lang="pt-B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as Partes de Conteúd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smtClean="0"/>
              <a:t>Clique para editar o estilo do título mestre</a:t>
            </a:r>
            <a:endParaRPr lang="pt-BR"/>
          </a:p>
        </p:txBody>
      </p:sp>
      <p:sp>
        <p:nvSpPr>
          <p:cNvPr id="3" name="Espaço Reservado para Conteúdo 2"/>
          <p:cNvSpPr>
            <a:spLocks noGrp="1"/>
          </p:cNvSpPr>
          <p:nvPr>
            <p:ph sz="half" idx="1"/>
          </p:nvPr>
        </p:nvSpPr>
        <p:spPr>
          <a:xfrm>
            <a:off x="457200" y="1600201"/>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pt-BR" smtClean="0"/>
              <a:t>Clique para editar os estilos do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
        <p:nvSpPr>
          <p:cNvPr id="4" name="Espaço Reservado para Conteúdo 3"/>
          <p:cNvSpPr>
            <a:spLocks noGrp="1"/>
          </p:cNvSpPr>
          <p:nvPr>
            <p:ph sz="half" idx="2"/>
          </p:nvPr>
        </p:nvSpPr>
        <p:spPr>
          <a:xfrm>
            <a:off x="4648200" y="1600201"/>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pt-BR" smtClean="0"/>
              <a:t>Clique para editar os estilos do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
        <p:nvSpPr>
          <p:cNvPr id="5" name="Espaço Reservado para Data 4"/>
          <p:cNvSpPr>
            <a:spLocks noGrp="1"/>
          </p:cNvSpPr>
          <p:nvPr>
            <p:ph type="dt" sz="half" idx="10"/>
          </p:nvPr>
        </p:nvSpPr>
        <p:spPr/>
        <p:txBody>
          <a:bodyPr/>
          <a:lstStyle/>
          <a:p>
            <a:fld id="{E7B99145-1FA4-4688-BD8C-FDA3E792FD97}" type="datetimeFigureOut">
              <a:rPr lang="pt-BR" smtClean="0"/>
              <a:pPr/>
              <a:t>18/12/2014</a:t>
            </a:fld>
            <a:endParaRPr lang="pt-BR"/>
          </a:p>
        </p:txBody>
      </p:sp>
      <p:sp>
        <p:nvSpPr>
          <p:cNvPr id="6" name="Espaço Reservado para Rodapé 5"/>
          <p:cNvSpPr>
            <a:spLocks noGrp="1"/>
          </p:cNvSpPr>
          <p:nvPr>
            <p:ph type="ftr" sz="quarter" idx="11"/>
          </p:nvPr>
        </p:nvSpPr>
        <p:spPr/>
        <p:txBody>
          <a:bodyPr/>
          <a:lstStyle/>
          <a:p>
            <a:endParaRPr lang="pt-BR"/>
          </a:p>
        </p:txBody>
      </p:sp>
      <p:sp>
        <p:nvSpPr>
          <p:cNvPr id="7" name="Espaço Reservado para Número de Slide 6"/>
          <p:cNvSpPr>
            <a:spLocks noGrp="1"/>
          </p:cNvSpPr>
          <p:nvPr>
            <p:ph type="sldNum" sz="quarter" idx="12"/>
          </p:nvPr>
        </p:nvSpPr>
        <p:spPr/>
        <p:txBody>
          <a:bodyPr/>
          <a:lstStyle/>
          <a:p>
            <a:fld id="{9922C142-C0E2-4CA5-955F-DF23F170ADA5}" type="slidenum">
              <a:rPr lang="pt-BR" smtClean="0"/>
              <a:pPr/>
              <a:t>‹nº›</a:t>
            </a:fld>
            <a:endParaRPr lang="pt-B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çã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lvl1pPr>
              <a:defRPr/>
            </a:lvl1pPr>
          </a:lstStyle>
          <a:p>
            <a:r>
              <a:rPr lang="pt-BR" smtClean="0"/>
              <a:t>Clique para editar o estilo do título mestre</a:t>
            </a:r>
            <a:endParaRPr lang="pt-BR"/>
          </a:p>
        </p:txBody>
      </p:sp>
      <p:sp>
        <p:nvSpPr>
          <p:cNvPr id="3" name="Espaço Reservado para Texto 2"/>
          <p:cNvSpPr>
            <a:spLocks noGrp="1"/>
          </p:cNvSpPr>
          <p:nvPr>
            <p:ph type="body" idx="1"/>
          </p:nvPr>
        </p:nvSpPr>
        <p:spPr>
          <a:xfrm>
            <a:off x="457200" y="1535113"/>
            <a:ext cx="4040188" cy="639763"/>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BR" smtClean="0"/>
              <a:t>Clique para editar os estilos do texto mestre</a:t>
            </a:r>
          </a:p>
        </p:txBody>
      </p:sp>
      <p:sp>
        <p:nvSpPr>
          <p:cNvPr id="4" name="Espaço Reservado para Conteúd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pt-BR" smtClean="0"/>
              <a:t>Clique para editar os estilos do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
        <p:nvSpPr>
          <p:cNvPr id="5" name="Espaço Reservado para Texto 4"/>
          <p:cNvSpPr>
            <a:spLocks noGrp="1"/>
          </p:cNvSpPr>
          <p:nvPr>
            <p:ph type="body" sz="quarter" idx="3"/>
          </p:nvPr>
        </p:nvSpPr>
        <p:spPr>
          <a:xfrm>
            <a:off x="4645029" y="1535113"/>
            <a:ext cx="4041775" cy="639763"/>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BR" smtClean="0"/>
              <a:t>Clique para editar os estilos do texto mestre</a:t>
            </a:r>
          </a:p>
        </p:txBody>
      </p:sp>
      <p:sp>
        <p:nvSpPr>
          <p:cNvPr id="6" name="Espaço Reservado para Conteúdo 5"/>
          <p:cNvSpPr>
            <a:spLocks noGrp="1"/>
          </p:cNvSpPr>
          <p:nvPr>
            <p:ph sz="quarter" idx="4"/>
          </p:nvPr>
        </p:nvSpPr>
        <p:spPr>
          <a:xfrm>
            <a:off x="4645029"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pt-BR" smtClean="0"/>
              <a:t>Clique para editar os estilos do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
        <p:nvSpPr>
          <p:cNvPr id="7" name="Espaço Reservado para Data 6"/>
          <p:cNvSpPr>
            <a:spLocks noGrp="1"/>
          </p:cNvSpPr>
          <p:nvPr>
            <p:ph type="dt" sz="half" idx="10"/>
          </p:nvPr>
        </p:nvSpPr>
        <p:spPr/>
        <p:txBody>
          <a:bodyPr/>
          <a:lstStyle/>
          <a:p>
            <a:fld id="{E7B99145-1FA4-4688-BD8C-FDA3E792FD97}" type="datetimeFigureOut">
              <a:rPr lang="pt-BR" smtClean="0"/>
              <a:pPr/>
              <a:t>18/12/2014</a:t>
            </a:fld>
            <a:endParaRPr lang="pt-BR"/>
          </a:p>
        </p:txBody>
      </p:sp>
      <p:sp>
        <p:nvSpPr>
          <p:cNvPr id="8" name="Espaço Reservado para Rodapé 7"/>
          <p:cNvSpPr>
            <a:spLocks noGrp="1"/>
          </p:cNvSpPr>
          <p:nvPr>
            <p:ph type="ftr" sz="quarter" idx="11"/>
          </p:nvPr>
        </p:nvSpPr>
        <p:spPr/>
        <p:txBody>
          <a:bodyPr/>
          <a:lstStyle/>
          <a:p>
            <a:endParaRPr lang="pt-BR"/>
          </a:p>
        </p:txBody>
      </p:sp>
      <p:sp>
        <p:nvSpPr>
          <p:cNvPr id="9" name="Espaço Reservado para Número de Slide 8"/>
          <p:cNvSpPr>
            <a:spLocks noGrp="1"/>
          </p:cNvSpPr>
          <p:nvPr>
            <p:ph type="sldNum" sz="quarter" idx="12"/>
          </p:nvPr>
        </p:nvSpPr>
        <p:spPr/>
        <p:txBody>
          <a:bodyPr/>
          <a:lstStyle/>
          <a:p>
            <a:fld id="{9922C142-C0E2-4CA5-955F-DF23F170ADA5}" type="slidenum">
              <a:rPr lang="pt-BR" smtClean="0"/>
              <a:pPr/>
              <a:t>‹nº›</a:t>
            </a:fld>
            <a:endParaRPr lang="pt-B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mente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smtClean="0"/>
              <a:t>Clique para editar o estilo do título mestre</a:t>
            </a:r>
            <a:endParaRPr lang="pt-BR"/>
          </a:p>
        </p:txBody>
      </p:sp>
      <p:sp>
        <p:nvSpPr>
          <p:cNvPr id="3" name="Espaço Reservado para Data 2"/>
          <p:cNvSpPr>
            <a:spLocks noGrp="1"/>
          </p:cNvSpPr>
          <p:nvPr>
            <p:ph type="dt" sz="half" idx="10"/>
          </p:nvPr>
        </p:nvSpPr>
        <p:spPr/>
        <p:txBody>
          <a:bodyPr/>
          <a:lstStyle/>
          <a:p>
            <a:fld id="{E7B99145-1FA4-4688-BD8C-FDA3E792FD97}" type="datetimeFigureOut">
              <a:rPr lang="pt-BR" smtClean="0"/>
              <a:pPr/>
              <a:t>18/12/2014</a:t>
            </a:fld>
            <a:endParaRPr lang="pt-BR"/>
          </a:p>
        </p:txBody>
      </p:sp>
      <p:sp>
        <p:nvSpPr>
          <p:cNvPr id="4" name="Espaço Reservado para Rodapé 3"/>
          <p:cNvSpPr>
            <a:spLocks noGrp="1"/>
          </p:cNvSpPr>
          <p:nvPr>
            <p:ph type="ftr" sz="quarter" idx="11"/>
          </p:nvPr>
        </p:nvSpPr>
        <p:spPr/>
        <p:txBody>
          <a:bodyPr/>
          <a:lstStyle/>
          <a:p>
            <a:endParaRPr lang="pt-BR"/>
          </a:p>
        </p:txBody>
      </p:sp>
      <p:sp>
        <p:nvSpPr>
          <p:cNvPr id="5" name="Espaço Reservado para Número de Slide 4"/>
          <p:cNvSpPr>
            <a:spLocks noGrp="1"/>
          </p:cNvSpPr>
          <p:nvPr>
            <p:ph type="sldNum" sz="quarter" idx="12"/>
          </p:nvPr>
        </p:nvSpPr>
        <p:spPr/>
        <p:txBody>
          <a:bodyPr/>
          <a:lstStyle/>
          <a:p>
            <a:fld id="{9922C142-C0E2-4CA5-955F-DF23F170ADA5}" type="slidenum">
              <a:rPr lang="pt-BR" smtClean="0"/>
              <a:pPr/>
              <a:t>‹nº›</a:t>
            </a:fld>
            <a:endParaRPr lang="pt-B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m branco">
    <p:spTree>
      <p:nvGrpSpPr>
        <p:cNvPr id="1" name=""/>
        <p:cNvGrpSpPr/>
        <p:nvPr/>
      </p:nvGrpSpPr>
      <p:grpSpPr>
        <a:xfrm>
          <a:off x="0" y="0"/>
          <a:ext cx="0" cy="0"/>
          <a:chOff x="0" y="0"/>
          <a:chExt cx="0" cy="0"/>
        </a:xfrm>
      </p:grpSpPr>
      <p:sp>
        <p:nvSpPr>
          <p:cNvPr id="2" name="Espaço Reservado para Data 1"/>
          <p:cNvSpPr>
            <a:spLocks noGrp="1"/>
          </p:cNvSpPr>
          <p:nvPr>
            <p:ph type="dt" sz="half" idx="10"/>
          </p:nvPr>
        </p:nvSpPr>
        <p:spPr/>
        <p:txBody>
          <a:bodyPr/>
          <a:lstStyle/>
          <a:p>
            <a:fld id="{E7B99145-1FA4-4688-BD8C-FDA3E792FD97}" type="datetimeFigureOut">
              <a:rPr lang="pt-BR" smtClean="0"/>
              <a:pPr/>
              <a:t>18/12/2014</a:t>
            </a:fld>
            <a:endParaRPr lang="pt-BR"/>
          </a:p>
        </p:txBody>
      </p:sp>
      <p:sp>
        <p:nvSpPr>
          <p:cNvPr id="3" name="Espaço Reservado para Rodapé 2"/>
          <p:cNvSpPr>
            <a:spLocks noGrp="1"/>
          </p:cNvSpPr>
          <p:nvPr>
            <p:ph type="ftr" sz="quarter" idx="11"/>
          </p:nvPr>
        </p:nvSpPr>
        <p:spPr/>
        <p:txBody>
          <a:bodyPr/>
          <a:lstStyle/>
          <a:p>
            <a:endParaRPr lang="pt-BR"/>
          </a:p>
        </p:txBody>
      </p:sp>
      <p:sp>
        <p:nvSpPr>
          <p:cNvPr id="4" name="Espaço Reservado para Número de Slide 3"/>
          <p:cNvSpPr>
            <a:spLocks noGrp="1"/>
          </p:cNvSpPr>
          <p:nvPr>
            <p:ph type="sldNum" sz="quarter" idx="12"/>
          </p:nvPr>
        </p:nvSpPr>
        <p:spPr/>
        <p:txBody>
          <a:bodyPr/>
          <a:lstStyle/>
          <a:p>
            <a:fld id="{9922C142-C0E2-4CA5-955F-DF23F170ADA5}" type="slidenum">
              <a:rPr lang="pt-BR" smtClean="0"/>
              <a:pPr/>
              <a:t>‹nº›</a:t>
            </a:fld>
            <a:endParaRPr lang="pt-B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údo com Legenda">
    <p:spTree>
      <p:nvGrpSpPr>
        <p:cNvPr id="1" name=""/>
        <p:cNvGrpSpPr/>
        <p:nvPr/>
      </p:nvGrpSpPr>
      <p:grpSpPr>
        <a:xfrm>
          <a:off x="0" y="0"/>
          <a:ext cx="0" cy="0"/>
          <a:chOff x="0" y="0"/>
          <a:chExt cx="0" cy="0"/>
        </a:xfrm>
      </p:grpSpPr>
      <p:sp>
        <p:nvSpPr>
          <p:cNvPr id="2" name="Título 1"/>
          <p:cNvSpPr>
            <a:spLocks noGrp="1"/>
          </p:cNvSpPr>
          <p:nvPr>
            <p:ph type="title"/>
          </p:nvPr>
        </p:nvSpPr>
        <p:spPr>
          <a:xfrm>
            <a:off x="457204" y="273049"/>
            <a:ext cx="3008313" cy="1162051"/>
          </a:xfrm>
        </p:spPr>
        <p:txBody>
          <a:bodyPr anchor="b"/>
          <a:lstStyle>
            <a:lvl1pPr algn="l">
              <a:defRPr sz="2000" b="1"/>
            </a:lvl1pPr>
          </a:lstStyle>
          <a:p>
            <a:r>
              <a:rPr lang="pt-BR" smtClean="0"/>
              <a:t>Clique para editar o estilo do título mestre</a:t>
            </a:r>
            <a:endParaRPr lang="pt-BR"/>
          </a:p>
        </p:txBody>
      </p:sp>
      <p:sp>
        <p:nvSpPr>
          <p:cNvPr id="3" name="Espaço Reservado para Conteúdo 2"/>
          <p:cNvSpPr>
            <a:spLocks noGrp="1"/>
          </p:cNvSpPr>
          <p:nvPr>
            <p:ph idx="1"/>
          </p:nvPr>
        </p:nvSpPr>
        <p:spPr>
          <a:xfrm>
            <a:off x="3575050" y="273053"/>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pt-BR" smtClean="0"/>
              <a:t>Clique para editar os estilos do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
        <p:nvSpPr>
          <p:cNvPr id="4" name="Espaço Reservado para Texto 3"/>
          <p:cNvSpPr>
            <a:spLocks noGrp="1"/>
          </p:cNvSpPr>
          <p:nvPr>
            <p:ph type="body" sz="half" idx="2"/>
          </p:nvPr>
        </p:nvSpPr>
        <p:spPr>
          <a:xfrm>
            <a:off x="457204" y="1435103"/>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t-BR" smtClean="0"/>
              <a:t>Clique para editar os estilos do texto mestre</a:t>
            </a:r>
          </a:p>
        </p:txBody>
      </p:sp>
      <p:sp>
        <p:nvSpPr>
          <p:cNvPr id="5" name="Espaço Reservado para Data 4"/>
          <p:cNvSpPr>
            <a:spLocks noGrp="1"/>
          </p:cNvSpPr>
          <p:nvPr>
            <p:ph type="dt" sz="half" idx="10"/>
          </p:nvPr>
        </p:nvSpPr>
        <p:spPr/>
        <p:txBody>
          <a:bodyPr/>
          <a:lstStyle/>
          <a:p>
            <a:fld id="{E7B99145-1FA4-4688-BD8C-FDA3E792FD97}" type="datetimeFigureOut">
              <a:rPr lang="pt-BR" smtClean="0"/>
              <a:pPr/>
              <a:t>18/12/2014</a:t>
            </a:fld>
            <a:endParaRPr lang="pt-BR"/>
          </a:p>
        </p:txBody>
      </p:sp>
      <p:sp>
        <p:nvSpPr>
          <p:cNvPr id="6" name="Espaço Reservado para Rodapé 5"/>
          <p:cNvSpPr>
            <a:spLocks noGrp="1"/>
          </p:cNvSpPr>
          <p:nvPr>
            <p:ph type="ftr" sz="quarter" idx="11"/>
          </p:nvPr>
        </p:nvSpPr>
        <p:spPr/>
        <p:txBody>
          <a:bodyPr/>
          <a:lstStyle/>
          <a:p>
            <a:endParaRPr lang="pt-BR"/>
          </a:p>
        </p:txBody>
      </p:sp>
      <p:sp>
        <p:nvSpPr>
          <p:cNvPr id="7" name="Espaço Reservado para Número de Slide 6"/>
          <p:cNvSpPr>
            <a:spLocks noGrp="1"/>
          </p:cNvSpPr>
          <p:nvPr>
            <p:ph type="sldNum" sz="quarter" idx="12"/>
          </p:nvPr>
        </p:nvSpPr>
        <p:spPr/>
        <p:txBody>
          <a:bodyPr/>
          <a:lstStyle/>
          <a:p>
            <a:fld id="{9922C142-C0E2-4CA5-955F-DF23F170ADA5}" type="slidenum">
              <a:rPr lang="pt-BR" smtClean="0"/>
              <a:pPr/>
              <a:t>‹nº›</a:t>
            </a:fld>
            <a:endParaRPr lang="pt-B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m com Legenda">
    <p:spTree>
      <p:nvGrpSpPr>
        <p:cNvPr id="1" name=""/>
        <p:cNvGrpSpPr/>
        <p:nvPr/>
      </p:nvGrpSpPr>
      <p:grpSpPr>
        <a:xfrm>
          <a:off x="0" y="0"/>
          <a:ext cx="0" cy="0"/>
          <a:chOff x="0" y="0"/>
          <a:chExt cx="0" cy="0"/>
        </a:xfrm>
      </p:grpSpPr>
      <p:sp>
        <p:nvSpPr>
          <p:cNvPr id="2" name="Título 1"/>
          <p:cNvSpPr>
            <a:spLocks noGrp="1"/>
          </p:cNvSpPr>
          <p:nvPr>
            <p:ph type="title"/>
          </p:nvPr>
        </p:nvSpPr>
        <p:spPr>
          <a:xfrm>
            <a:off x="1792288" y="4800601"/>
            <a:ext cx="5486400" cy="566739"/>
          </a:xfrm>
        </p:spPr>
        <p:txBody>
          <a:bodyPr anchor="b"/>
          <a:lstStyle>
            <a:lvl1pPr algn="l">
              <a:defRPr sz="2000" b="1"/>
            </a:lvl1pPr>
          </a:lstStyle>
          <a:p>
            <a:r>
              <a:rPr lang="pt-BR" smtClean="0"/>
              <a:t>Clique para editar o estilo do título mestre</a:t>
            </a:r>
            <a:endParaRPr lang="pt-BR"/>
          </a:p>
        </p:txBody>
      </p:sp>
      <p:sp>
        <p:nvSpPr>
          <p:cNvPr id="3" name="Espaço Reservado para Imagem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pt-BR"/>
          </a:p>
        </p:txBody>
      </p:sp>
      <p:sp>
        <p:nvSpPr>
          <p:cNvPr id="4" name="Espaço Reservado para Texto 3"/>
          <p:cNvSpPr>
            <a:spLocks noGrp="1"/>
          </p:cNvSpPr>
          <p:nvPr>
            <p:ph type="body" sz="half" idx="2"/>
          </p:nvPr>
        </p:nvSpPr>
        <p:spPr>
          <a:xfrm>
            <a:off x="1792288" y="5367339"/>
            <a:ext cx="5486400" cy="8048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t-BR" smtClean="0"/>
              <a:t>Clique para editar os estilos do texto mestre</a:t>
            </a:r>
          </a:p>
        </p:txBody>
      </p:sp>
      <p:sp>
        <p:nvSpPr>
          <p:cNvPr id="5" name="Espaço Reservado para Data 4"/>
          <p:cNvSpPr>
            <a:spLocks noGrp="1"/>
          </p:cNvSpPr>
          <p:nvPr>
            <p:ph type="dt" sz="half" idx="10"/>
          </p:nvPr>
        </p:nvSpPr>
        <p:spPr/>
        <p:txBody>
          <a:bodyPr/>
          <a:lstStyle/>
          <a:p>
            <a:fld id="{E7B99145-1FA4-4688-BD8C-FDA3E792FD97}" type="datetimeFigureOut">
              <a:rPr lang="pt-BR" smtClean="0"/>
              <a:pPr/>
              <a:t>18/12/2014</a:t>
            </a:fld>
            <a:endParaRPr lang="pt-BR"/>
          </a:p>
        </p:txBody>
      </p:sp>
      <p:sp>
        <p:nvSpPr>
          <p:cNvPr id="6" name="Espaço Reservado para Rodapé 5"/>
          <p:cNvSpPr>
            <a:spLocks noGrp="1"/>
          </p:cNvSpPr>
          <p:nvPr>
            <p:ph type="ftr" sz="quarter" idx="11"/>
          </p:nvPr>
        </p:nvSpPr>
        <p:spPr/>
        <p:txBody>
          <a:bodyPr/>
          <a:lstStyle/>
          <a:p>
            <a:endParaRPr lang="pt-BR"/>
          </a:p>
        </p:txBody>
      </p:sp>
      <p:sp>
        <p:nvSpPr>
          <p:cNvPr id="7" name="Espaço Reservado para Número de Slide 6"/>
          <p:cNvSpPr>
            <a:spLocks noGrp="1"/>
          </p:cNvSpPr>
          <p:nvPr>
            <p:ph type="sldNum" sz="quarter" idx="12"/>
          </p:nvPr>
        </p:nvSpPr>
        <p:spPr/>
        <p:txBody>
          <a:bodyPr/>
          <a:lstStyle/>
          <a:p>
            <a:fld id="{9922C142-C0E2-4CA5-955F-DF23F170ADA5}" type="slidenum">
              <a:rPr lang="pt-BR" smtClean="0"/>
              <a:pPr/>
              <a:t>‹nº›</a:t>
            </a:fld>
            <a:endParaRPr lang="pt-B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ço Reservado para Título 1"/>
          <p:cNvSpPr>
            <a:spLocks noGrp="1"/>
          </p:cNvSpPr>
          <p:nvPr>
            <p:ph type="title"/>
          </p:nvPr>
        </p:nvSpPr>
        <p:spPr>
          <a:xfrm>
            <a:off x="457200" y="274639"/>
            <a:ext cx="8229600" cy="1143000"/>
          </a:xfrm>
          <a:prstGeom prst="rect">
            <a:avLst/>
          </a:prstGeom>
        </p:spPr>
        <p:txBody>
          <a:bodyPr vert="horz" lIns="91440" tIns="45720" rIns="91440" bIns="45720" rtlCol="0" anchor="ctr">
            <a:normAutofit/>
          </a:bodyPr>
          <a:lstStyle/>
          <a:p>
            <a:r>
              <a:rPr lang="pt-BR" smtClean="0"/>
              <a:t>Clique para editar o estilo do título mestre</a:t>
            </a:r>
            <a:endParaRPr lang="pt-BR"/>
          </a:p>
        </p:txBody>
      </p:sp>
      <p:sp>
        <p:nvSpPr>
          <p:cNvPr id="3" name="Espaço Reservado para Texto 2"/>
          <p:cNvSpPr>
            <a:spLocks noGrp="1"/>
          </p:cNvSpPr>
          <p:nvPr>
            <p:ph type="body" idx="1"/>
          </p:nvPr>
        </p:nvSpPr>
        <p:spPr>
          <a:xfrm>
            <a:off x="457200" y="1600201"/>
            <a:ext cx="8229600" cy="4525963"/>
          </a:xfrm>
          <a:prstGeom prst="rect">
            <a:avLst/>
          </a:prstGeom>
        </p:spPr>
        <p:txBody>
          <a:bodyPr vert="horz" lIns="91440" tIns="45720" rIns="91440" bIns="45720" rtlCol="0">
            <a:normAutofit/>
          </a:bodyPr>
          <a:lstStyle/>
          <a:p>
            <a:pPr lvl="0"/>
            <a:r>
              <a:rPr lang="pt-BR" smtClean="0"/>
              <a:t>Clique para editar os estilos do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
        <p:nvSpPr>
          <p:cNvPr id="4" name="Espaço Reservado para Data 3"/>
          <p:cNvSpPr>
            <a:spLocks noGrp="1"/>
          </p:cNvSpPr>
          <p:nvPr>
            <p:ph type="dt" sz="half" idx="2"/>
          </p:nvPr>
        </p:nvSpPr>
        <p:spPr>
          <a:xfrm>
            <a:off x="457200" y="6356352"/>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7B99145-1FA4-4688-BD8C-FDA3E792FD97}" type="datetimeFigureOut">
              <a:rPr lang="pt-BR" smtClean="0"/>
              <a:pPr/>
              <a:t>18/12/2014</a:t>
            </a:fld>
            <a:endParaRPr lang="pt-BR"/>
          </a:p>
        </p:txBody>
      </p:sp>
      <p:sp>
        <p:nvSpPr>
          <p:cNvPr id="5" name="Espaço Reservado para Rodapé 4"/>
          <p:cNvSpPr>
            <a:spLocks noGrp="1"/>
          </p:cNvSpPr>
          <p:nvPr>
            <p:ph type="ftr" sz="quarter" idx="3"/>
          </p:nvPr>
        </p:nvSpPr>
        <p:spPr>
          <a:xfrm>
            <a:off x="3124200" y="6356352"/>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pt-BR"/>
          </a:p>
        </p:txBody>
      </p:sp>
      <p:sp>
        <p:nvSpPr>
          <p:cNvPr id="6" name="Espaço Reservado para Número de Slide 5"/>
          <p:cNvSpPr>
            <a:spLocks noGrp="1"/>
          </p:cNvSpPr>
          <p:nvPr>
            <p:ph type="sldNum" sz="quarter" idx="4"/>
          </p:nvPr>
        </p:nvSpPr>
        <p:spPr>
          <a:xfrm>
            <a:off x="6553200" y="6356352"/>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922C142-C0E2-4CA5-955F-DF23F170ADA5}" type="slidenum">
              <a:rPr lang="pt-BR" smtClean="0"/>
              <a:pPr/>
              <a:t>‹nº›</a:t>
            </a:fld>
            <a:endParaRPr lang="pt-B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pt-B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7.xml"/><Relationship Id="rId5" Type="http://schemas.openxmlformats.org/officeDocument/2006/relationships/image" Target="../media/image3.jpeg"/><Relationship Id="rId4" Type="http://schemas.microsoft.com/office/2007/relationships/hdphoto" Target="../media/hdphoto1.wdp"/></Relationships>
</file>

<file path=ppt/slides/_rels/slide10.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1.jpeg"/><Relationship Id="rId1" Type="http://schemas.openxmlformats.org/officeDocument/2006/relationships/slideLayout" Target="../slideLayouts/slideLayout7.xml"/><Relationship Id="rId5" Type="http://schemas.microsoft.com/office/2007/relationships/hdphoto" Target="../media/hdphoto1.wdp"/><Relationship Id="rId4" Type="http://schemas.openxmlformats.org/officeDocument/2006/relationships/image" Target="../media/image5.png"/></Relationships>
</file>

<file path=ppt/slides/_rels/slide2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png"/><Relationship Id="rId1" Type="http://schemas.openxmlformats.org/officeDocument/2006/relationships/slideLayout" Target="../slideLayouts/slideLayout7.xml"/><Relationship Id="rId4" Type="http://schemas.openxmlformats.org/officeDocument/2006/relationships/image" Target="../media/image8.png"/></Relationships>
</file>

<file path=ppt/slides/_rels/slide23.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png"/><Relationship Id="rId1" Type="http://schemas.openxmlformats.org/officeDocument/2006/relationships/slideLayout" Target="../slideLayouts/slideLayout7.xml"/><Relationship Id="rId4" Type="http://schemas.openxmlformats.org/officeDocument/2006/relationships/image" Target="../media/image8.png"/></Relationships>
</file>

<file path=ppt/slides/_rels/slide2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7.xml"/><Relationship Id="rId5" Type="http://schemas.openxmlformats.org/officeDocument/2006/relationships/image" Target="../media/image3.jpeg"/><Relationship Id="rId4" Type="http://schemas.microsoft.com/office/2007/relationships/hdphoto" Target="../media/hdphoto1.wdp"/></Relationships>
</file>

<file path=ppt/slides/_rels/slide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m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1940" y="-69295"/>
            <a:ext cx="9175939" cy="6984994"/>
          </a:xfrm>
          <a:prstGeom prst="rect">
            <a:avLst/>
          </a:prstGeom>
        </p:spPr>
      </p:pic>
      <p:pic>
        <p:nvPicPr>
          <p:cNvPr id="3" name="Imagem 2" descr="logo signates.png"/>
          <p:cNvPicPr>
            <a:picLocks noChangeAspect="1"/>
          </p:cNvPicPr>
          <p:nvPr/>
        </p:nvPicPr>
        <p:blipFill>
          <a:blip r:embed="rId3" cstate="print">
            <a:biLevel thresh="25000"/>
            <a:extLst>
              <a:ext uri="{BEBA8EAE-BF5A-486C-A8C5-ECC9F3942E4B}">
                <a14:imgProps xmlns:a14="http://schemas.microsoft.com/office/drawing/2010/main">
                  <a14:imgLayer r:embed="rId4">
                    <a14:imgEffect>
                      <a14:artisticPhotocopy/>
                    </a14:imgEffect>
                  </a14:imgLayer>
                </a14:imgProps>
              </a:ext>
            </a:extLst>
          </a:blip>
          <a:stretch>
            <a:fillRect/>
          </a:stretch>
        </p:blipFill>
        <p:spPr>
          <a:xfrm>
            <a:off x="899592" y="3465766"/>
            <a:ext cx="3759238" cy="1907450"/>
          </a:xfrm>
          <a:prstGeom prst="rect">
            <a:avLst/>
          </a:prstGeom>
        </p:spPr>
      </p:pic>
      <p:pic>
        <p:nvPicPr>
          <p:cNvPr id="4" name="Imagem 3"/>
          <p:cNvPicPr>
            <a:picLocks noChangeAspect="1"/>
          </p:cNvPicPr>
          <p:nvPr/>
        </p:nvPicPr>
        <p:blipFill>
          <a:blip r:embed="rId5" cstate="print">
            <a:clrChange>
              <a:clrFrom>
                <a:srgbClr val="FCFCFC"/>
              </a:clrFrom>
              <a:clrTo>
                <a:srgbClr val="FCFCFC">
                  <a:alpha val="0"/>
                </a:srgbClr>
              </a:clrTo>
            </a:clrChange>
            <a:extLst>
              <a:ext uri="{28A0092B-C50C-407E-A947-70E740481C1C}">
                <a14:useLocalDpi xmlns:a14="http://schemas.microsoft.com/office/drawing/2010/main" val="0"/>
              </a:ext>
            </a:extLst>
          </a:blip>
          <a:stretch>
            <a:fillRect/>
          </a:stretch>
        </p:blipFill>
        <p:spPr>
          <a:xfrm>
            <a:off x="670554" y="661054"/>
            <a:ext cx="1960428" cy="2119874"/>
          </a:xfrm>
          <a:prstGeom prst="rect">
            <a:avLst/>
          </a:prstGeom>
        </p:spPr>
      </p:pic>
    </p:spTree>
    <p:extLst>
      <p:ext uri="{BB962C8B-B14F-4D97-AF65-F5344CB8AC3E}">
        <p14:creationId xmlns:p14="http://schemas.microsoft.com/office/powerpoint/2010/main" val="896493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m 1" descr="pagina interna.png"/>
          <p:cNvPicPr>
            <a:picLocks noChangeAspect="1"/>
          </p:cNvPicPr>
          <p:nvPr/>
        </p:nvPicPr>
        <p:blipFill>
          <a:blip r:embed="rId2" cstate="print"/>
          <a:stretch>
            <a:fillRect/>
          </a:stretch>
        </p:blipFill>
        <p:spPr>
          <a:xfrm>
            <a:off x="0" y="0"/>
            <a:ext cx="9180512" cy="6887263"/>
          </a:xfrm>
          <a:prstGeom prst="rect">
            <a:avLst/>
          </a:prstGeom>
        </p:spPr>
      </p:pic>
      <p:sp>
        <p:nvSpPr>
          <p:cNvPr id="3" name="CaixaDeTexto 2"/>
          <p:cNvSpPr txBox="1"/>
          <p:nvPr/>
        </p:nvSpPr>
        <p:spPr>
          <a:xfrm>
            <a:off x="2556000" y="835200"/>
            <a:ext cx="6264696" cy="523220"/>
          </a:xfrm>
          <a:prstGeom prst="rect">
            <a:avLst/>
          </a:prstGeom>
          <a:noFill/>
        </p:spPr>
        <p:txBody>
          <a:bodyPr wrap="square" rtlCol="0">
            <a:spAutoFit/>
          </a:bodyPr>
          <a:lstStyle/>
          <a:p>
            <a:r>
              <a:rPr lang="pt-BR" sz="2800" b="1" dirty="0" smtClean="0"/>
              <a:t>RESULTADOS (PAIS):</a:t>
            </a:r>
            <a:endParaRPr lang="pt-BR" b="1" dirty="0"/>
          </a:p>
        </p:txBody>
      </p:sp>
      <p:sp>
        <p:nvSpPr>
          <p:cNvPr id="4" name="CaixaDeTexto 3"/>
          <p:cNvSpPr txBox="1"/>
          <p:nvPr/>
        </p:nvSpPr>
        <p:spPr>
          <a:xfrm>
            <a:off x="395536" y="2060848"/>
            <a:ext cx="8425160" cy="461665"/>
          </a:xfrm>
          <a:prstGeom prst="rect">
            <a:avLst/>
          </a:prstGeom>
          <a:noFill/>
        </p:spPr>
        <p:txBody>
          <a:bodyPr wrap="square" rtlCol="0">
            <a:spAutoFit/>
          </a:bodyPr>
          <a:lstStyle/>
          <a:p>
            <a:pPr marL="0" lvl="1"/>
            <a:r>
              <a:rPr lang="pt-BR" sz="2400" b="1" dirty="0">
                <a:solidFill>
                  <a:schemeClr val="accent1">
                    <a:lumMod val="75000"/>
                  </a:schemeClr>
                </a:solidFill>
              </a:rPr>
              <a:t>Critérios e símbolos utilizados na </a:t>
            </a:r>
            <a:r>
              <a:rPr lang="pt-BR" sz="2400" b="1" dirty="0" smtClean="0">
                <a:solidFill>
                  <a:schemeClr val="accent1">
                    <a:lumMod val="75000"/>
                  </a:schemeClr>
                </a:solidFill>
              </a:rPr>
              <a:t>CI</a:t>
            </a:r>
            <a:r>
              <a:rPr lang="pt-BR" sz="2400" dirty="0" smtClean="0"/>
              <a:t>:</a:t>
            </a:r>
            <a:endParaRPr lang="pt-BR" sz="2400" b="1" dirty="0">
              <a:solidFill>
                <a:schemeClr val="accent1">
                  <a:lumMod val="75000"/>
                </a:schemeClr>
              </a:solidFill>
            </a:endParaRPr>
          </a:p>
        </p:txBody>
      </p:sp>
      <p:sp>
        <p:nvSpPr>
          <p:cNvPr id="5" name="CaixaDeTexto 4"/>
          <p:cNvSpPr txBox="1"/>
          <p:nvPr/>
        </p:nvSpPr>
        <p:spPr>
          <a:xfrm>
            <a:off x="395536" y="2902872"/>
            <a:ext cx="8425160" cy="3262432"/>
          </a:xfrm>
          <a:prstGeom prst="rect">
            <a:avLst/>
          </a:prstGeom>
          <a:noFill/>
        </p:spPr>
        <p:txBody>
          <a:bodyPr wrap="square" rtlCol="0">
            <a:spAutoFit/>
          </a:bodyPr>
          <a:lstStyle/>
          <a:p>
            <a:pPr algn="just"/>
            <a:r>
              <a:rPr lang="pt-BR" sz="2400" dirty="0"/>
              <a:t>Os símbolos utilizados na CI, além de conter o número referente a qual idade é recomendado o produto audiovisual, também tem formatos gráficos padronizados (um quadrado com cantos arredondados) e cores: L (livre): verde; 10, azul; 12, amarela; 14, laranja; 16, vermelha; e 18, preta</a:t>
            </a:r>
            <a:r>
              <a:rPr lang="pt-BR" sz="2400" dirty="0" smtClean="0"/>
              <a:t>.</a:t>
            </a:r>
          </a:p>
          <a:p>
            <a:pPr algn="just"/>
            <a:endParaRPr lang="pt-BR" sz="2000" dirty="0"/>
          </a:p>
          <a:p>
            <a:pPr algn="just"/>
            <a:r>
              <a:rPr lang="pt-BR" sz="2400" dirty="0"/>
              <a:t>Os pais de adolescentes e pré-adolescentes identificam bem os números, mas não os associam às cores</a:t>
            </a:r>
            <a:endParaRPr lang="pt-BR" sz="4000" dirty="0">
              <a:solidFill>
                <a:schemeClr val="accent3">
                  <a:lumMod val="75000"/>
                </a:schemeClr>
              </a:solidFill>
            </a:endParaRPr>
          </a:p>
          <a:p>
            <a:endParaRPr lang="pt-BR" dirty="0"/>
          </a:p>
        </p:txBody>
      </p:sp>
      <p:pic>
        <p:nvPicPr>
          <p:cNvPr id="6" name="Imagem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475514" y="503590"/>
            <a:ext cx="941300" cy="1053202"/>
          </a:xfrm>
          <a:prstGeom prst="rect">
            <a:avLst/>
          </a:prstGeom>
        </p:spPr>
      </p:pic>
    </p:spTree>
    <p:extLst>
      <p:ext uri="{BB962C8B-B14F-4D97-AF65-F5344CB8AC3E}">
        <p14:creationId xmlns:p14="http://schemas.microsoft.com/office/powerpoint/2010/main" val="35997966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m 1" descr="pagina interna.png"/>
          <p:cNvPicPr>
            <a:picLocks noChangeAspect="1"/>
          </p:cNvPicPr>
          <p:nvPr/>
        </p:nvPicPr>
        <p:blipFill>
          <a:blip r:embed="rId2" cstate="print"/>
          <a:stretch>
            <a:fillRect/>
          </a:stretch>
        </p:blipFill>
        <p:spPr>
          <a:xfrm>
            <a:off x="0" y="0"/>
            <a:ext cx="9180512" cy="6887263"/>
          </a:xfrm>
          <a:prstGeom prst="rect">
            <a:avLst/>
          </a:prstGeom>
        </p:spPr>
      </p:pic>
      <p:sp>
        <p:nvSpPr>
          <p:cNvPr id="3" name="CaixaDeTexto 2"/>
          <p:cNvSpPr txBox="1"/>
          <p:nvPr/>
        </p:nvSpPr>
        <p:spPr>
          <a:xfrm>
            <a:off x="2556000" y="835200"/>
            <a:ext cx="6264696" cy="523220"/>
          </a:xfrm>
          <a:prstGeom prst="rect">
            <a:avLst/>
          </a:prstGeom>
          <a:noFill/>
        </p:spPr>
        <p:txBody>
          <a:bodyPr wrap="square" rtlCol="0">
            <a:spAutoFit/>
          </a:bodyPr>
          <a:lstStyle/>
          <a:p>
            <a:r>
              <a:rPr lang="pt-BR" sz="2800" b="1" dirty="0" smtClean="0"/>
              <a:t>RESULTADOS (JOGADORES):</a:t>
            </a:r>
            <a:endParaRPr lang="pt-BR" b="1" dirty="0"/>
          </a:p>
        </p:txBody>
      </p:sp>
      <p:sp>
        <p:nvSpPr>
          <p:cNvPr id="4" name="CaixaDeTexto 3"/>
          <p:cNvSpPr txBox="1"/>
          <p:nvPr/>
        </p:nvSpPr>
        <p:spPr>
          <a:xfrm>
            <a:off x="395536" y="1682224"/>
            <a:ext cx="8425160" cy="461665"/>
          </a:xfrm>
          <a:prstGeom prst="rect">
            <a:avLst/>
          </a:prstGeom>
          <a:noFill/>
        </p:spPr>
        <p:txBody>
          <a:bodyPr wrap="square" rtlCol="0">
            <a:spAutoFit/>
          </a:bodyPr>
          <a:lstStyle/>
          <a:p>
            <a:pPr marL="0" lvl="1"/>
            <a:r>
              <a:rPr lang="pt-BR" sz="2400" b="1" dirty="0">
                <a:solidFill>
                  <a:schemeClr val="accent1">
                    <a:lumMod val="75000"/>
                  </a:schemeClr>
                </a:solidFill>
              </a:rPr>
              <a:t>Critérios e símbolos utilizados na </a:t>
            </a:r>
            <a:r>
              <a:rPr lang="pt-BR" sz="2400" b="1" dirty="0" smtClean="0">
                <a:solidFill>
                  <a:schemeClr val="accent1">
                    <a:lumMod val="75000"/>
                  </a:schemeClr>
                </a:solidFill>
              </a:rPr>
              <a:t>CI</a:t>
            </a:r>
            <a:r>
              <a:rPr lang="pt-BR" sz="2400" dirty="0" smtClean="0">
                <a:solidFill>
                  <a:schemeClr val="accent1">
                    <a:lumMod val="75000"/>
                  </a:schemeClr>
                </a:solidFill>
              </a:rPr>
              <a:t>:</a:t>
            </a:r>
            <a:endParaRPr lang="pt-BR" sz="2400" b="1" dirty="0">
              <a:solidFill>
                <a:schemeClr val="accent1">
                  <a:lumMod val="75000"/>
                </a:schemeClr>
              </a:solidFill>
            </a:endParaRPr>
          </a:p>
        </p:txBody>
      </p:sp>
      <p:sp>
        <p:nvSpPr>
          <p:cNvPr id="5" name="CaixaDeTexto 4"/>
          <p:cNvSpPr txBox="1"/>
          <p:nvPr/>
        </p:nvSpPr>
        <p:spPr>
          <a:xfrm>
            <a:off x="395536" y="2391266"/>
            <a:ext cx="8425160" cy="4278094"/>
          </a:xfrm>
          <a:prstGeom prst="rect">
            <a:avLst/>
          </a:prstGeom>
          <a:noFill/>
        </p:spPr>
        <p:txBody>
          <a:bodyPr wrap="square" rtlCol="0">
            <a:spAutoFit/>
          </a:bodyPr>
          <a:lstStyle/>
          <a:p>
            <a:pPr algn="just"/>
            <a:r>
              <a:rPr lang="pt-BR" sz="2000" dirty="0" smtClean="0"/>
              <a:t>Quanto </a:t>
            </a:r>
            <a:r>
              <a:rPr lang="pt-BR" sz="2000" dirty="0"/>
              <a:t>aos adolescentes e pré-adolescentes, as cores, às vezes, são identificadas, mas podem ser mal interpretadas, como se verifica neste diálogo entre participantes de um grupo focal de adolescentes CDE:</a:t>
            </a:r>
          </a:p>
          <a:p>
            <a:endParaRPr lang="pt-BR" sz="1400" dirty="0"/>
          </a:p>
          <a:p>
            <a:r>
              <a:rPr lang="pt-BR" b="1" dirty="0"/>
              <a:t>P7:</a:t>
            </a:r>
            <a:r>
              <a:rPr lang="pt-BR" dirty="0"/>
              <a:t> “Geralmente a faixa... geralmente é do 10 para cima que você coloca na faixa. Quando é para criança, aí coloca livre” (GF4: adolescente CDE).</a:t>
            </a:r>
          </a:p>
          <a:p>
            <a:endParaRPr lang="pt-BR" dirty="0"/>
          </a:p>
          <a:p>
            <a:r>
              <a:rPr lang="pt-BR" b="1" dirty="0"/>
              <a:t>P3:</a:t>
            </a:r>
            <a:r>
              <a:rPr lang="pt-BR" dirty="0"/>
              <a:t> “Tem 18 vermelho quando tem alguma censura”. (GF4: adolescente CDE).</a:t>
            </a:r>
          </a:p>
          <a:p>
            <a:endParaRPr lang="pt-BR" dirty="0"/>
          </a:p>
          <a:p>
            <a:r>
              <a:rPr lang="pt-BR" b="1" dirty="0"/>
              <a:t>P4</a:t>
            </a:r>
            <a:r>
              <a:rPr lang="pt-BR" dirty="0"/>
              <a:t>: “16 é vermelho” (GF4: adolescente CDE).</a:t>
            </a:r>
          </a:p>
          <a:p>
            <a:endParaRPr lang="pt-BR" dirty="0"/>
          </a:p>
          <a:p>
            <a:r>
              <a:rPr lang="pt-BR" b="1" dirty="0"/>
              <a:t>P3:</a:t>
            </a:r>
            <a:r>
              <a:rPr lang="pt-BR" dirty="0"/>
              <a:t> “Não, 18 é vermelho” (GF4: adolescente CDE).</a:t>
            </a:r>
          </a:p>
          <a:p>
            <a:endParaRPr lang="pt-BR" dirty="0"/>
          </a:p>
          <a:p>
            <a:r>
              <a:rPr lang="pt-BR" b="1" dirty="0"/>
              <a:t>P4:</a:t>
            </a:r>
            <a:r>
              <a:rPr lang="pt-BR" dirty="0"/>
              <a:t> “Não, 18 é preto” (GF4: adolescente CDE).</a:t>
            </a:r>
          </a:p>
          <a:p>
            <a:endParaRPr lang="pt-BR" dirty="0"/>
          </a:p>
        </p:txBody>
      </p:sp>
      <p:pic>
        <p:nvPicPr>
          <p:cNvPr id="6" name="Imagem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475514" y="503590"/>
            <a:ext cx="941300" cy="1053202"/>
          </a:xfrm>
          <a:prstGeom prst="rect">
            <a:avLst/>
          </a:prstGeom>
        </p:spPr>
      </p:pic>
    </p:spTree>
    <p:extLst>
      <p:ext uri="{BB962C8B-B14F-4D97-AF65-F5344CB8AC3E}">
        <p14:creationId xmlns:p14="http://schemas.microsoft.com/office/powerpoint/2010/main" val="25036579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m 1" descr="pagina interna.png"/>
          <p:cNvPicPr>
            <a:picLocks noChangeAspect="1"/>
          </p:cNvPicPr>
          <p:nvPr/>
        </p:nvPicPr>
        <p:blipFill>
          <a:blip r:embed="rId2" cstate="print"/>
          <a:stretch>
            <a:fillRect/>
          </a:stretch>
        </p:blipFill>
        <p:spPr>
          <a:xfrm>
            <a:off x="0" y="0"/>
            <a:ext cx="9127450" cy="6865749"/>
          </a:xfrm>
          <a:prstGeom prst="rect">
            <a:avLst/>
          </a:prstGeom>
        </p:spPr>
      </p:pic>
      <p:sp>
        <p:nvSpPr>
          <p:cNvPr id="3" name="CaixaDeTexto 2"/>
          <p:cNvSpPr txBox="1"/>
          <p:nvPr/>
        </p:nvSpPr>
        <p:spPr>
          <a:xfrm>
            <a:off x="2556000" y="835200"/>
            <a:ext cx="6264696" cy="523220"/>
          </a:xfrm>
          <a:prstGeom prst="rect">
            <a:avLst/>
          </a:prstGeom>
          <a:noFill/>
        </p:spPr>
        <p:txBody>
          <a:bodyPr wrap="square" rtlCol="0">
            <a:spAutoFit/>
          </a:bodyPr>
          <a:lstStyle/>
          <a:p>
            <a:r>
              <a:rPr lang="pt-BR" sz="2800" b="1" dirty="0" smtClean="0"/>
              <a:t>RESULTADOS (PAIS):</a:t>
            </a:r>
            <a:endParaRPr lang="pt-BR" sz="1600" b="1" dirty="0"/>
          </a:p>
        </p:txBody>
      </p:sp>
      <p:sp>
        <p:nvSpPr>
          <p:cNvPr id="4" name="CaixaDeTexto 3"/>
          <p:cNvSpPr txBox="1"/>
          <p:nvPr/>
        </p:nvSpPr>
        <p:spPr>
          <a:xfrm>
            <a:off x="395536" y="1988840"/>
            <a:ext cx="8280920" cy="738664"/>
          </a:xfrm>
          <a:prstGeom prst="rect">
            <a:avLst/>
          </a:prstGeom>
          <a:noFill/>
        </p:spPr>
        <p:txBody>
          <a:bodyPr wrap="square" rtlCol="0">
            <a:spAutoFit/>
          </a:bodyPr>
          <a:lstStyle/>
          <a:p>
            <a:r>
              <a:rPr lang="pt-BR" sz="2400" b="1" dirty="0">
                <a:solidFill>
                  <a:schemeClr val="accent1">
                    <a:lumMod val="75000"/>
                  </a:schemeClr>
                </a:solidFill>
              </a:rPr>
              <a:t>Critérios utilizados para a </a:t>
            </a:r>
            <a:r>
              <a:rPr lang="pt-BR" sz="2400" b="1" dirty="0" smtClean="0">
                <a:solidFill>
                  <a:schemeClr val="accent1">
                    <a:lumMod val="75000"/>
                  </a:schemeClr>
                </a:solidFill>
              </a:rPr>
              <a:t>classificação:</a:t>
            </a:r>
            <a:endParaRPr lang="pt-BR" sz="2400" b="1" dirty="0">
              <a:solidFill>
                <a:schemeClr val="accent1">
                  <a:lumMod val="75000"/>
                </a:schemeClr>
              </a:solidFill>
            </a:endParaRPr>
          </a:p>
          <a:p>
            <a:endParaRPr lang="pt-BR" dirty="0"/>
          </a:p>
        </p:txBody>
      </p:sp>
      <p:sp>
        <p:nvSpPr>
          <p:cNvPr id="5" name="CaixaDeTexto 4"/>
          <p:cNvSpPr txBox="1"/>
          <p:nvPr/>
        </p:nvSpPr>
        <p:spPr>
          <a:xfrm>
            <a:off x="395536" y="2996952"/>
            <a:ext cx="8280920" cy="2215991"/>
          </a:xfrm>
          <a:prstGeom prst="rect">
            <a:avLst/>
          </a:prstGeom>
          <a:noFill/>
        </p:spPr>
        <p:txBody>
          <a:bodyPr wrap="square" rtlCol="0">
            <a:spAutoFit/>
          </a:bodyPr>
          <a:lstStyle/>
          <a:p>
            <a:r>
              <a:rPr lang="pt-BR" sz="2000" b="1" dirty="0"/>
              <a:t>Wanessa</a:t>
            </a:r>
            <a:r>
              <a:rPr lang="pt-BR" sz="2000" b="1" dirty="0" smtClean="0"/>
              <a:t>: </a:t>
            </a:r>
            <a:r>
              <a:rPr lang="pt-BR" sz="2000" dirty="0" smtClean="0"/>
              <a:t>“</a:t>
            </a:r>
            <a:r>
              <a:rPr lang="pt-BR" sz="2000" dirty="0"/>
              <a:t>Não conheço” (Mãe de pré-adolescente CDE).</a:t>
            </a:r>
          </a:p>
          <a:p>
            <a:pPr>
              <a:buNone/>
            </a:pPr>
            <a:endParaRPr lang="pt-BR" sz="2000" dirty="0"/>
          </a:p>
          <a:p>
            <a:r>
              <a:rPr lang="pt-BR" sz="2000" b="1" dirty="0"/>
              <a:t>Leila:</a:t>
            </a:r>
            <a:r>
              <a:rPr lang="pt-BR" sz="2000" dirty="0"/>
              <a:t> “Não sei”. (Mãe de pré-adolescente CDE). </a:t>
            </a:r>
          </a:p>
          <a:p>
            <a:endParaRPr lang="pt-BR" sz="2000" dirty="0"/>
          </a:p>
          <a:p>
            <a:r>
              <a:rPr lang="pt-BR" sz="2000" b="1" dirty="0"/>
              <a:t>Raquel:</a:t>
            </a:r>
            <a:r>
              <a:rPr lang="pt-BR" sz="2000" dirty="0"/>
              <a:t> “Não. Eu imagino mas eu não os conheço. (...) É eu imagino né, essa questão de, a questão pedagógica”. (Mãe de adolescente AB).</a:t>
            </a:r>
          </a:p>
          <a:p>
            <a:endParaRPr lang="pt-BR" dirty="0"/>
          </a:p>
        </p:txBody>
      </p:sp>
      <p:pic>
        <p:nvPicPr>
          <p:cNvPr id="6" name="Imagem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475514" y="503590"/>
            <a:ext cx="941300" cy="1053202"/>
          </a:xfrm>
          <a:prstGeom prst="rect">
            <a:avLst/>
          </a:prstGeom>
        </p:spPr>
      </p:pic>
    </p:spTree>
    <p:extLst>
      <p:ext uri="{BB962C8B-B14F-4D97-AF65-F5344CB8AC3E}">
        <p14:creationId xmlns:p14="http://schemas.microsoft.com/office/powerpoint/2010/main" val="109611019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m 1" descr="pagina interna.png"/>
          <p:cNvPicPr>
            <a:picLocks noChangeAspect="1"/>
          </p:cNvPicPr>
          <p:nvPr/>
        </p:nvPicPr>
        <p:blipFill>
          <a:blip r:embed="rId2" cstate="print"/>
          <a:stretch>
            <a:fillRect/>
          </a:stretch>
        </p:blipFill>
        <p:spPr>
          <a:xfrm>
            <a:off x="0" y="-27384"/>
            <a:ext cx="9180512" cy="6885384"/>
          </a:xfrm>
          <a:prstGeom prst="rect">
            <a:avLst/>
          </a:prstGeom>
        </p:spPr>
      </p:pic>
      <p:sp>
        <p:nvSpPr>
          <p:cNvPr id="3" name="CaixaDeTexto 2"/>
          <p:cNvSpPr txBox="1"/>
          <p:nvPr/>
        </p:nvSpPr>
        <p:spPr>
          <a:xfrm>
            <a:off x="2556000" y="835200"/>
            <a:ext cx="6264696" cy="523220"/>
          </a:xfrm>
          <a:prstGeom prst="rect">
            <a:avLst/>
          </a:prstGeom>
          <a:noFill/>
        </p:spPr>
        <p:txBody>
          <a:bodyPr wrap="square" rtlCol="0">
            <a:spAutoFit/>
          </a:bodyPr>
          <a:lstStyle/>
          <a:p>
            <a:r>
              <a:rPr lang="pt-BR" sz="2800" b="1" dirty="0" smtClean="0"/>
              <a:t>RESULTADOS (JOGADORES):</a:t>
            </a:r>
            <a:endParaRPr lang="pt-BR" b="1" dirty="0"/>
          </a:p>
        </p:txBody>
      </p:sp>
      <p:sp>
        <p:nvSpPr>
          <p:cNvPr id="4" name="CaixaDeTexto 3"/>
          <p:cNvSpPr txBox="1"/>
          <p:nvPr/>
        </p:nvSpPr>
        <p:spPr>
          <a:xfrm>
            <a:off x="323528" y="1772816"/>
            <a:ext cx="8280920" cy="738664"/>
          </a:xfrm>
          <a:prstGeom prst="rect">
            <a:avLst/>
          </a:prstGeom>
          <a:noFill/>
        </p:spPr>
        <p:txBody>
          <a:bodyPr wrap="square" rtlCol="0">
            <a:spAutoFit/>
          </a:bodyPr>
          <a:lstStyle/>
          <a:p>
            <a:r>
              <a:rPr lang="pt-BR" sz="2400" b="1" dirty="0">
                <a:solidFill>
                  <a:schemeClr val="accent1">
                    <a:lumMod val="75000"/>
                  </a:schemeClr>
                </a:solidFill>
              </a:rPr>
              <a:t>Critérios utilizados para a </a:t>
            </a:r>
            <a:r>
              <a:rPr lang="pt-BR" sz="2400" b="1" dirty="0" smtClean="0">
                <a:solidFill>
                  <a:schemeClr val="accent1">
                    <a:lumMod val="75000"/>
                  </a:schemeClr>
                </a:solidFill>
              </a:rPr>
              <a:t>classificação</a:t>
            </a:r>
            <a:r>
              <a:rPr lang="pt-BR" sz="2400" dirty="0" smtClean="0">
                <a:solidFill>
                  <a:schemeClr val="accent1">
                    <a:lumMod val="75000"/>
                  </a:schemeClr>
                </a:solidFill>
              </a:rPr>
              <a:t>:</a:t>
            </a:r>
            <a:endParaRPr lang="pt-BR" dirty="0">
              <a:solidFill>
                <a:schemeClr val="accent1">
                  <a:lumMod val="75000"/>
                </a:schemeClr>
              </a:solidFill>
            </a:endParaRPr>
          </a:p>
          <a:p>
            <a:endParaRPr lang="pt-BR" dirty="0">
              <a:solidFill>
                <a:schemeClr val="accent1">
                  <a:lumMod val="75000"/>
                </a:schemeClr>
              </a:solidFill>
            </a:endParaRPr>
          </a:p>
        </p:txBody>
      </p:sp>
      <p:sp>
        <p:nvSpPr>
          <p:cNvPr id="5" name="CaixaDeTexto 4"/>
          <p:cNvSpPr txBox="1"/>
          <p:nvPr/>
        </p:nvSpPr>
        <p:spPr>
          <a:xfrm>
            <a:off x="323528" y="3212976"/>
            <a:ext cx="8280920" cy="3416320"/>
          </a:xfrm>
          <a:prstGeom prst="rect">
            <a:avLst/>
          </a:prstGeom>
          <a:noFill/>
        </p:spPr>
        <p:txBody>
          <a:bodyPr wrap="square" rtlCol="0">
            <a:spAutoFit/>
          </a:bodyPr>
          <a:lstStyle/>
          <a:p>
            <a:pPr algn="just">
              <a:buNone/>
            </a:pPr>
            <a:endParaRPr lang="pt-BR" sz="2000" dirty="0"/>
          </a:p>
          <a:p>
            <a:pPr algn="just">
              <a:buNone/>
            </a:pPr>
            <a:r>
              <a:rPr lang="pt-BR" sz="2000" dirty="0"/>
              <a:t>Não houve nesses grupos focais total desconhecimento dos conteúdos recomendados, embora sem muita </a:t>
            </a:r>
            <a:r>
              <a:rPr lang="pt-BR" sz="2000" dirty="0" smtClean="0"/>
              <a:t>precisão.</a:t>
            </a:r>
            <a:endParaRPr lang="pt-BR" sz="2000" dirty="0">
              <a:solidFill>
                <a:schemeClr val="accent3">
                  <a:lumMod val="75000"/>
                </a:schemeClr>
              </a:solidFill>
            </a:endParaRPr>
          </a:p>
          <a:p>
            <a:endParaRPr lang="pt-BR" dirty="0" smtClean="0"/>
          </a:p>
          <a:p>
            <a:r>
              <a:rPr lang="pt-BR" sz="2000" b="1" dirty="0"/>
              <a:t>P11:</a:t>
            </a:r>
            <a:r>
              <a:rPr lang="pt-BR" sz="2000" dirty="0"/>
              <a:t> </a:t>
            </a:r>
            <a:r>
              <a:rPr lang="pt-BR" sz="2000" i="1" dirty="0"/>
              <a:t>“Drogas, sexo” </a:t>
            </a:r>
            <a:r>
              <a:rPr lang="pt-BR" sz="2000" dirty="0"/>
              <a:t>(GF1: pré-adolescente CDE).</a:t>
            </a:r>
          </a:p>
          <a:p>
            <a:endParaRPr lang="pt-BR" sz="2000" dirty="0"/>
          </a:p>
          <a:p>
            <a:r>
              <a:rPr lang="pt-BR" sz="2000" b="1" dirty="0"/>
              <a:t>P9</a:t>
            </a:r>
            <a:r>
              <a:rPr lang="pt-BR" sz="2000" dirty="0"/>
              <a:t>: </a:t>
            </a:r>
            <a:r>
              <a:rPr lang="pt-BR" sz="2000" i="1" dirty="0"/>
              <a:t>“Tipo, 16 anos, aí coloca a letrinha lá: violência. 16 anos, é... cenas de sexo, violência e drogas... é isso, sabe?” </a:t>
            </a:r>
            <a:r>
              <a:rPr lang="pt-BR" sz="2000" dirty="0"/>
              <a:t>(GF4: adolescente CDE).</a:t>
            </a:r>
          </a:p>
          <a:p>
            <a:pPr>
              <a:buNone/>
            </a:pPr>
            <a:r>
              <a:rPr lang="pt-BR" sz="2000" dirty="0"/>
              <a:t> </a:t>
            </a:r>
          </a:p>
          <a:p>
            <a:r>
              <a:rPr lang="pt-BR" sz="2000" b="1" dirty="0"/>
              <a:t>P2</a:t>
            </a:r>
            <a:r>
              <a:rPr lang="pt-BR" sz="2000" i="1" dirty="0"/>
              <a:t>:“Conteúdo sexual, drogas...” </a:t>
            </a:r>
            <a:r>
              <a:rPr lang="pt-BR" sz="2000" dirty="0"/>
              <a:t>(GF2: pré-adolescente AB).</a:t>
            </a:r>
          </a:p>
          <a:p>
            <a:endParaRPr lang="pt-BR" dirty="0"/>
          </a:p>
        </p:txBody>
      </p:sp>
      <p:pic>
        <p:nvPicPr>
          <p:cNvPr id="6" name="Imagem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475514" y="503590"/>
            <a:ext cx="941300" cy="1053202"/>
          </a:xfrm>
          <a:prstGeom prst="rect">
            <a:avLst/>
          </a:prstGeom>
        </p:spPr>
      </p:pic>
      <p:sp>
        <p:nvSpPr>
          <p:cNvPr id="7" name="CaixaDeTexto 6"/>
          <p:cNvSpPr txBox="1"/>
          <p:nvPr/>
        </p:nvSpPr>
        <p:spPr>
          <a:xfrm>
            <a:off x="323528" y="2564904"/>
            <a:ext cx="8352928" cy="984885"/>
          </a:xfrm>
          <a:prstGeom prst="rect">
            <a:avLst/>
          </a:prstGeom>
          <a:noFill/>
        </p:spPr>
        <p:txBody>
          <a:bodyPr wrap="square" rtlCol="0">
            <a:spAutoFit/>
          </a:bodyPr>
          <a:lstStyle/>
          <a:p>
            <a:r>
              <a:rPr lang="pt-BR" sz="2000" dirty="0"/>
              <a:t>Os adolescentes e pré-adolescentes têm uma noção sobre os critérios e sabem que se referem a assuntos relacionados a violência, drogas e sexo. </a:t>
            </a:r>
          </a:p>
          <a:p>
            <a:endParaRPr lang="pt-BR" dirty="0"/>
          </a:p>
        </p:txBody>
      </p:sp>
    </p:spTree>
    <p:extLst>
      <p:ext uri="{BB962C8B-B14F-4D97-AF65-F5344CB8AC3E}">
        <p14:creationId xmlns:p14="http://schemas.microsoft.com/office/powerpoint/2010/main" val="40492383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0"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7"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m 1" descr="pagina interna.png"/>
          <p:cNvPicPr>
            <a:picLocks noChangeAspect="1"/>
          </p:cNvPicPr>
          <p:nvPr/>
        </p:nvPicPr>
        <p:blipFill>
          <a:blip r:embed="rId2" cstate="print"/>
          <a:stretch>
            <a:fillRect/>
          </a:stretch>
        </p:blipFill>
        <p:spPr>
          <a:xfrm>
            <a:off x="0" y="-20578"/>
            <a:ext cx="9212058" cy="6878578"/>
          </a:xfrm>
          <a:prstGeom prst="rect">
            <a:avLst/>
          </a:prstGeom>
        </p:spPr>
      </p:pic>
      <p:sp>
        <p:nvSpPr>
          <p:cNvPr id="3" name="CaixaDeTexto 2"/>
          <p:cNvSpPr txBox="1"/>
          <p:nvPr/>
        </p:nvSpPr>
        <p:spPr>
          <a:xfrm>
            <a:off x="2411760" y="835200"/>
            <a:ext cx="6264696" cy="523220"/>
          </a:xfrm>
          <a:prstGeom prst="rect">
            <a:avLst/>
          </a:prstGeom>
          <a:noFill/>
        </p:spPr>
        <p:txBody>
          <a:bodyPr wrap="square" rtlCol="0">
            <a:spAutoFit/>
          </a:bodyPr>
          <a:lstStyle/>
          <a:p>
            <a:r>
              <a:rPr lang="pt-BR" sz="2800" b="1" dirty="0" smtClean="0"/>
              <a:t>RESULTADOS (PAIS E JOGADORES):</a:t>
            </a:r>
            <a:endParaRPr lang="pt-BR" b="1" dirty="0"/>
          </a:p>
        </p:txBody>
      </p:sp>
      <p:sp>
        <p:nvSpPr>
          <p:cNvPr id="4" name="CaixaDeTexto 3"/>
          <p:cNvSpPr txBox="1"/>
          <p:nvPr/>
        </p:nvSpPr>
        <p:spPr>
          <a:xfrm>
            <a:off x="323528" y="1988840"/>
            <a:ext cx="8497168" cy="738664"/>
          </a:xfrm>
          <a:prstGeom prst="rect">
            <a:avLst/>
          </a:prstGeom>
          <a:noFill/>
        </p:spPr>
        <p:txBody>
          <a:bodyPr wrap="square" rtlCol="0">
            <a:spAutoFit/>
          </a:bodyPr>
          <a:lstStyle/>
          <a:p>
            <a:pPr marL="0" lvl="1"/>
            <a:r>
              <a:rPr lang="pt-BR" sz="2400" b="1" dirty="0">
                <a:solidFill>
                  <a:schemeClr val="accent1">
                    <a:lumMod val="75000"/>
                  </a:schemeClr>
                </a:solidFill>
              </a:rPr>
              <a:t>Importância , confiança e consideração (CI</a:t>
            </a:r>
            <a:r>
              <a:rPr lang="pt-BR" sz="2400" b="1" dirty="0" smtClean="0">
                <a:solidFill>
                  <a:schemeClr val="accent1">
                    <a:lumMod val="75000"/>
                  </a:schemeClr>
                </a:solidFill>
              </a:rPr>
              <a:t>):</a:t>
            </a:r>
            <a:endParaRPr lang="pt-BR" sz="2400" b="1" dirty="0">
              <a:solidFill>
                <a:schemeClr val="accent1">
                  <a:lumMod val="75000"/>
                </a:schemeClr>
              </a:solidFill>
            </a:endParaRPr>
          </a:p>
          <a:p>
            <a:endParaRPr lang="pt-BR" dirty="0"/>
          </a:p>
        </p:txBody>
      </p:sp>
      <p:sp>
        <p:nvSpPr>
          <p:cNvPr id="5" name="CaixaDeTexto 4"/>
          <p:cNvSpPr txBox="1"/>
          <p:nvPr/>
        </p:nvSpPr>
        <p:spPr>
          <a:xfrm>
            <a:off x="323528" y="2852936"/>
            <a:ext cx="8424936" cy="1107996"/>
          </a:xfrm>
          <a:prstGeom prst="rect">
            <a:avLst/>
          </a:prstGeom>
          <a:noFill/>
        </p:spPr>
        <p:txBody>
          <a:bodyPr wrap="square" rtlCol="0">
            <a:spAutoFit/>
          </a:bodyPr>
          <a:lstStyle/>
          <a:p>
            <a:pPr marL="0" lvl="1"/>
            <a:r>
              <a:rPr lang="pt-BR" sz="2400" dirty="0"/>
              <a:t>Há unanimidade entre os sujeitos de que a CI seja importante. Não houve uma única menção contrária a isso. </a:t>
            </a:r>
          </a:p>
          <a:p>
            <a:endParaRPr lang="pt-BR" dirty="0"/>
          </a:p>
        </p:txBody>
      </p:sp>
      <p:sp>
        <p:nvSpPr>
          <p:cNvPr id="6" name="CaixaDeTexto 5"/>
          <p:cNvSpPr txBox="1"/>
          <p:nvPr/>
        </p:nvSpPr>
        <p:spPr>
          <a:xfrm>
            <a:off x="323528" y="3933056"/>
            <a:ext cx="8424936" cy="2215991"/>
          </a:xfrm>
          <a:prstGeom prst="rect">
            <a:avLst/>
          </a:prstGeom>
          <a:noFill/>
        </p:spPr>
        <p:txBody>
          <a:bodyPr wrap="square" rtlCol="0">
            <a:spAutoFit/>
          </a:bodyPr>
          <a:lstStyle/>
          <a:p>
            <a:pPr marL="0" lvl="1" algn="just"/>
            <a:r>
              <a:rPr lang="pt-BR" sz="2400" dirty="0"/>
              <a:t>Todavia, há uma incoerência entre esse discurso e as atitudes de consumo. Ou seja, apesar de a CI ter um papel importante na orientação das escolhas dos jogos, ela não é levada em consideração pelas crianças e adolescentes e nem observada com rigor pelos pais.</a:t>
            </a:r>
          </a:p>
          <a:p>
            <a:endParaRPr lang="pt-BR" dirty="0"/>
          </a:p>
        </p:txBody>
      </p:sp>
      <p:pic>
        <p:nvPicPr>
          <p:cNvPr id="7" name="Imagem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735156" y="503590"/>
            <a:ext cx="941300" cy="1053202"/>
          </a:xfrm>
          <a:prstGeom prst="rect">
            <a:avLst/>
          </a:prstGeom>
        </p:spPr>
      </p:pic>
    </p:spTree>
    <p:extLst>
      <p:ext uri="{BB962C8B-B14F-4D97-AF65-F5344CB8AC3E}">
        <p14:creationId xmlns:p14="http://schemas.microsoft.com/office/powerpoint/2010/main" val="23221937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0"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m 1" descr="pagina interna.png"/>
          <p:cNvPicPr>
            <a:picLocks noChangeAspect="1"/>
          </p:cNvPicPr>
          <p:nvPr/>
        </p:nvPicPr>
        <p:blipFill>
          <a:blip r:embed="rId2" cstate="print"/>
          <a:stretch>
            <a:fillRect/>
          </a:stretch>
        </p:blipFill>
        <p:spPr>
          <a:xfrm>
            <a:off x="-18144" y="-27384"/>
            <a:ext cx="9180512" cy="6885384"/>
          </a:xfrm>
          <a:prstGeom prst="rect">
            <a:avLst/>
          </a:prstGeom>
        </p:spPr>
      </p:pic>
      <p:sp>
        <p:nvSpPr>
          <p:cNvPr id="3" name="CaixaDeTexto 2"/>
          <p:cNvSpPr txBox="1"/>
          <p:nvPr/>
        </p:nvSpPr>
        <p:spPr>
          <a:xfrm>
            <a:off x="2556000" y="835200"/>
            <a:ext cx="6264696" cy="523220"/>
          </a:xfrm>
          <a:prstGeom prst="rect">
            <a:avLst/>
          </a:prstGeom>
          <a:noFill/>
        </p:spPr>
        <p:txBody>
          <a:bodyPr wrap="square" rtlCol="0">
            <a:spAutoFit/>
          </a:bodyPr>
          <a:lstStyle/>
          <a:p>
            <a:r>
              <a:rPr lang="pt-BR" sz="2800" b="1" dirty="0" smtClean="0"/>
              <a:t>RESULTADOS (JOGADORES):</a:t>
            </a:r>
            <a:endParaRPr lang="pt-BR" b="1" dirty="0"/>
          </a:p>
        </p:txBody>
      </p:sp>
      <p:sp>
        <p:nvSpPr>
          <p:cNvPr id="4" name="CaixaDeTexto 3"/>
          <p:cNvSpPr txBox="1"/>
          <p:nvPr/>
        </p:nvSpPr>
        <p:spPr>
          <a:xfrm>
            <a:off x="395536" y="1988840"/>
            <a:ext cx="8352928" cy="4401205"/>
          </a:xfrm>
          <a:prstGeom prst="rect">
            <a:avLst/>
          </a:prstGeom>
          <a:noFill/>
        </p:spPr>
        <p:txBody>
          <a:bodyPr wrap="square" rtlCol="0">
            <a:spAutoFit/>
          </a:bodyPr>
          <a:lstStyle/>
          <a:p>
            <a:pPr marL="0" lvl="1"/>
            <a:r>
              <a:rPr lang="pt-BR" sz="2400" b="1" dirty="0">
                <a:solidFill>
                  <a:schemeClr val="accent1">
                    <a:lumMod val="75000"/>
                  </a:schemeClr>
                </a:solidFill>
              </a:rPr>
              <a:t>Importância , confiança e consideração (CI</a:t>
            </a:r>
            <a:r>
              <a:rPr lang="pt-BR" sz="2400" b="1" dirty="0" smtClean="0">
                <a:solidFill>
                  <a:schemeClr val="accent1">
                    <a:lumMod val="75000"/>
                  </a:schemeClr>
                </a:solidFill>
              </a:rPr>
              <a:t>):</a:t>
            </a:r>
            <a:endParaRPr lang="pt-BR" b="1" dirty="0">
              <a:solidFill>
                <a:schemeClr val="accent1">
                  <a:lumMod val="75000"/>
                </a:schemeClr>
              </a:solidFill>
            </a:endParaRPr>
          </a:p>
          <a:p>
            <a:endParaRPr lang="pt-BR" b="1" dirty="0" smtClean="0"/>
          </a:p>
          <a:p>
            <a:pPr algn="just"/>
            <a:r>
              <a:rPr lang="pt-BR" sz="2000" b="1" dirty="0" smtClean="0"/>
              <a:t>P5</a:t>
            </a:r>
            <a:r>
              <a:rPr lang="pt-BR" sz="2000" b="1" dirty="0"/>
              <a:t>:</a:t>
            </a:r>
            <a:r>
              <a:rPr lang="pt-BR" sz="2000" dirty="0"/>
              <a:t> “A classificação indicativa, eu mais ridicularizo ela do que presto atenção. Tem alguns jogos lá que está escrito 16 anos, 17 anos...” (GF3: adolescente AB</a:t>
            </a:r>
            <a:r>
              <a:rPr lang="pt-BR" sz="2000" dirty="0" smtClean="0"/>
              <a:t>).</a:t>
            </a:r>
          </a:p>
          <a:p>
            <a:pPr algn="just"/>
            <a:endParaRPr lang="pt-BR" sz="2000" dirty="0"/>
          </a:p>
          <a:p>
            <a:pPr algn="just">
              <a:buNone/>
            </a:pPr>
            <a:r>
              <a:rPr lang="pt-BR" sz="2000" b="1" dirty="0"/>
              <a:t> </a:t>
            </a:r>
            <a:endParaRPr lang="pt-BR" sz="2000" dirty="0"/>
          </a:p>
          <a:p>
            <a:pPr algn="just"/>
            <a:r>
              <a:rPr lang="pt-BR" sz="2000" b="1" dirty="0"/>
              <a:t>P11:</a:t>
            </a:r>
            <a:r>
              <a:rPr lang="pt-BR" sz="2000" dirty="0"/>
              <a:t> “Poucas vezes. Pouco. Não olho muito. Eu olho assim, a pessoa me indica o jogo, eu vou lá e compro” (GF4: adolescente CDE</a:t>
            </a:r>
            <a:r>
              <a:rPr lang="pt-BR" sz="2000" dirty="0" smtClean="0"/>
              <a:t>).</a:t>
            </a:r>
          </a:p>
          <a:p>
            <a:pPr algn="just"/>
            <a:endParaRPr lang="pt-BR" sz="2000" dirty="0"/>
          </a:p>
          <a:p>
            <a:pPr algn="just"/>
            <a:endParaRPr lang="pt-BR" sz="2000" dirty="0"/>
          </a:p>
          <a:p>
            <a:pPr algn="just"/>
            <a:r>
              <a:rPr lang="pt-BR" sz="2000" b="1" dirty="0"/>
              <a:t>P6:</a:t>
            </a:r>
            <a:r>
              <a:rPr lang="pt-BR" sz="2000" dirty="0"/>
              <a:t> “Minha mãe não tá nem aí! (...) Ela pega qualquer jogo, aí eu só falo o nome do jogo, ela vai lá, pega e coloca dentro da sacola, só procura saber o que que é o jogo” (GF1: pré-adolescente CDE).</a:t>
            </a:r>
          </a:p>
          <a:p>
            <a:endParaRPr lang="pt-BR" dirty="0"/>
          </a:p>
        </p:txBody>
      </p:sp>
      <p:pic>
        <p:nvPicPr>
          <p:cNvPr id="5" name="Imagem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475514" y="503590"/>
            <a:ext cx="941300" cy="1053202"/>
          </a:xfrm>
          <a:prstGeom prst="rect">
            <a:avLst/>
          </a:prstGeom>
        </p:spPr>
      </p:pic>
    </p:spTree>
    <p:extLst>
      <p:ext uri="{BB962C8B-B14F-4D97-AF65-F5344CB8AC3E}">
        <p14:creationId xmlns:p14="http://schemas.microsoft.com/office/powerpoint/2010/main" val="219222025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m 1" descr="pagina interna.png"/>
          <p:cNvPicPr>
            <a:picLocks noChangeAspect="1"/>
          </p:cNvPicPr>
          <p:nvPr/>
        </p:nvPicPr>
        <p:blipFill>
          <a:blip r:embed="rId2" cstate="print"/>
          <a:stretch>
            <a:fillRect/>
          </a:stretch>
        </p:blipFill>
        <p:spPr>
          <a:xfrm>
            <a:off x="-36512" y="10726"/>
            <a:ext cx="9180512" cy="6855023"/>
          </a:xfrm>
          <a:prstGeom prst="rect">
            <a:avLst/>
          </a:prstGeom>
        </p:spPr>
      </p:pic>
      <p:sp>
        <p:nvSpPr>
          <p:cNvPr id="3" name="CaixaDeTexto 2"/>
          <p:cNvSpPr txBox="1"/>
          <p:nvPr/>
        </p:nvSpPr>
        <p:spPr>
          <a:xfrm>
            <a:off x="2556000" y="835200"/>
            <a:ext cx="6264696" cy="523220"/>
          </a:xfrm>
          <a:prstGeom prst="rect">
            <a:avLst/>
          </a:prstGeom>
          <a:noFill/>
        </p:spPr>
        <p:txBody>
          <a:bodyPr wrap="square" rtlCol="0">
            <a:spAutoFit/>
          </a:bodyPr>
          <a:lstStyle/>
          <a:p>
            <a:r>
              <a:rPr lang="pt-BR" sz="2800" b="1" dirty="0" smtClean="0"/>
              <a:t>RESULTADOS (PAIS):</a:t>
            </a:r>
            <a:endParaRPr lang="pt-BR" sz="1600" b="1" dirty="0"/>
          </a:p>
        </p:txBody>
      </p:sp>
      <p:sp>
        <p:nvSpPr>
          <p:cNvPr id="4" name="CaixaDeTexto 3"/>
          <p:cNvSpPr txBox="1"/>
          <p:nvPr/>
        </p:nvSpPr>
        <p:spPr>
          <a:xfrm>
            <a:off x="395536" y="1916832"/>
            <a:ext cx="8425160" cy="738664"/>
          </a:xfrm>
          <a:prstGeom prst="rect">
            <a:avLst/>
          </a:prstGeom>
          <a:noFill/>
        </p:spPr>
        <p:txBody>
          <a:bodyPr wrap="square" rtlCol="0">
            <a:spAutoFit/>
          </a:bodyPr>
          <a:lstStyle/>
          <a:p>
            <a:pPr marL="0" lvl="1"/>
            <a:r>
              <a:rPr lang="pt-BR" sz="2400" b="1" dirty="0">
                <a:solidFill>
                  <a:schemeClr val="accent1">
                    <a:lumMod val="75000"/>
                  </a:schemeClr>
                </a:solidFill>
              </a:rPr>
              <a:t>Importância , confiança e consideração (CI</a:t>
            </a:r>
            <a:r>
              <a:rPr lang="pt-BR" sz="2400" b="1" dirty="0" smtClean="0">
                <a:solidFill>
                  <a:schemeClr val="accent1">
                    <a:lumMod val="75000"/>
                  </a:schemeClr>
                </a:solidFill>
              </a:rPr>
              <a:t>):</a:t>
            </a:r>
            <a:endParaRPr lang="pt-BR" sz="2400" b="1" dirty="0">
              <a:solidFill>
                <a:schemeClr val="accent1">
                  <a:lumMod val="75000"/>
                </a:schemeClr>
              </a:solidFill>
            </a:endParaRPr>
          </a:p>
          <a:p>
            <a:endParaRPr lang="pt-BR" dirty="0"/>
          </a:p>
        </p:txBody>
      </p:sp>
      <p:sp>
        <p:nvSpPr>
          <p:cNvPr id="5" name="CaixaDeTexto 4"/>
          <p:cNvSpPr txBox="1"/>
          <p:nvPr/>
        </p:nvSpPr>
        <p:spPr>
          <a:xfrm>
            <a:off x="395536" y="3765808"/>
            <a:ext cx="8352928" cy="2831544"/>
          </a:xfrm>
          <a:prstGeom prst="rect">
            <a:avLst/>
          </a:prstGeom>
          <a:noFill/>
        </p:spPr>
        <p:txBody>
          <a:bodyPr wrap="square" rtlCol="0">
            <a:spAutoFit/>
          </a:bodyPr>
          <a:lstStyle/>
          <a:p>
            <a:pPr>
              <a:buNone/>
            </a:pPr>
            <a:r>
              <a:rPr lang="pt-BR" sz="2000" dirty="0" smtClean="0"/>
              <a:t>Nesse </a:t>
            </a:r>
            <a:r>
              <a:rPr lang="pt-BR" sz="2000" dirty="0"/>
              <a:t>caso, houve uma incidência maior na fala dos pais de classe CDE, que passam mais tempo fora trabalhando, e só veem os filhos à noite. </a:t>
            </a:r>
          </a:p>
          <a:p>
            <a:endParaRPr lang="pt-BR" sz="2000" dirty="0" smtClean="0"/>
          </a:p>
          <a:p>
            <a:r>
              <a:rPr lang="pt-BR" sz="2000" b="1" dirty="0" err="1"/>
              <a:t>Jorciney</a:t>
            </a:r>
            <a:r>
              <a:rPr lang="pt-BR" sz="2000" b="1" dirty="0"/>
              <a:t>:</a:t>
            </a:r>
            <a:r>
              <a:rPr lang="pt-BR" sz="2000" dirty="0"/>
              <a:t> “</a:t>
            </a:r>
            <a:r>
              <a:rPr lang="pt-BR" sz="2000" i="1" dirty="0"/>
              <a:t>O jovem hoje quando ele quer pegar um joguinho, ele joga. Só se for aquelas mães que ficam bem próximas, acompanhando direto. Você pode até acompanhar. Tem uns que vão para Lan </a:t>
            </a:r>
            <a:r>
              <a:rPr lang="pt-BR" sz="2000" i="1" dirty="0" err="1"/>
              <a:t>House</a:t>
            </a:r>
            <a:r>
              <a:rPr lang="pt-BR" sz="2000" i="1" dirty="0"/>
              <a:t> e ainda faz escondido. Eu vejo, a minha vizinha fala direto, fala: ‘não quero’ e sabe o quê que faz,  pega jogando escondido lá na Lan </a:t>
            </a:r>
            <a:r>
              <a:rPr lang="pt-BR" sz="2000" i="1" dirty="0" err="1"/>
              <a:t>House</a:t>
            </a:r>
            <a:r>
              <a:rPr lang="pt-BR" sz="2000" i="1" dirty="0"/>
              <a:t> </a:t>
            </a:r>
            <a:r>
              <a:rPr lang="pt-BR" sz="2000" dirty="0"/>
              <a:t>" (Mãe de adolescente CDE).</a:t>
            </a:r>
          </a:p>
          <a:p>
            <a:endParaRPr lang="pt-BR" dirty="0"/>
          </a:p>
        </p:txBody>
      </p:sp>
      <p:pic>
        <p:nvPicPr>
          <p:cNvPr id="6" name="Imagem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475514" y="503590"/>
            <a:ext cx="941300" cy="1053202"/>
          </a:xfrm>
          <a:prstGeom prst="rect">
            <a:avLst/>
          </a:prstGeom>
        </p:spPr>
      </p:pic>
      <p:sp>
        <p:nvSpPr>
          <p:cNvPr id="7" name="CaixaDeTexto 6"/>
          <p:cNvSpPr txBox="1"/>
          <p:nvPr/>
        </p:nvSpPr>
        <p:spPr>
          <a:xfrm>
            <a:off x="395536" y="2564904"/>
            <a:ext cx="8352928" cy="1292662"/>
          </a:xfrm>
          <a:prstGeom prst="rect">
            <a:avLst/>
          </a:prstGeom>
          <a:noFill/>
        </p:spPr>
        <p:txBody>
          <a:bodyPr wrap="square" rtlCol="0">
            <a:spAutoFit/>
          </a:bodyPr>
          <a:lstStyle/>
          <a:p>
            <a:pPr algn="just"/>
            <a:r>
              <a:rPr lang="pt-BR" sz="2000" dirty="0"/>
              <a:t>As justificativas dos pais para não exercer um controle mais próximo são a falta de tempo para ficar checando o que os filhos estão jogando e a constatação de que a proibição é inócua.</a:t>
            </a:r>
          </a:p>
          <a:p>
            <a:endParaRPr lang="pt-BR" dirty="0"/>
          </a:p>
        </p:txBody>
      </p:sp>
    </p:spTree>
    <p:extLst>
      <p:ext uri="{BB962C8B-B14F-4D97-AF65-F5344CB8AC3E}">
        <p14:creationId xmlns:p14="http://schemas.microsoft.com/office/powerpoint/2010/main" val="13905891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0"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7"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m 1" descr="pagina interna.png"/>
          <p:cNvPicPr>
            <a:picLocks noChangeAspect="1"/>
          </p:cNvPicPr>
          <p:nvPr/>
        </p:nvPicPr>
        <p:blipFill>
          <a:blip r:embed="rId2" cstate="print"/>
          <a:stretch>
            <a:fillRect/>
          </a:stretch>
        </p:blipFill>
        <p:spPr>
          <a:xfrm>
            <a:off x="0" y="0"/>
            <a:ext cx="9180512" cy="6855023"/>
          </a:xfrm>
          <a:prstGeom prst="rect">
            <a:avLst/>
          </a:prstGeom>
        </p:spPr>
      </p:pic>
      <p:sp>
        <p:nvSpPr>
          <p:cNvPr id="3" name="CaixaDeTexto 2"/>
          <p:cNvSpPr txBox="1"/>
          <p:nvPr/>
        </p:nvSpPr>
        <p:spPr>
          <a:xfrm>
            <a:off x="2556000" y="835200"/>
            <a:ext cx="6264696" cy="523220"/>
          </a:xfrm>
          <a:prstGeom prst="rect">
            <a:avLst/>
          </a:prstGeom>
          <a:noFill/>
        </p:spPr>
        <p:txBody>
          <a:bodyPr wrap="square" rtlCol="0">
            <a:spAutoFit/>
          </a:bodyPr>
          <a:lstStyle/>
          <a:p>
            <a:r>
              <a:rPr lang="pt-BR" sz="2800" b="1" dirty="0" smtClean="0"/>
              <a:t>RESULTADOS (PAIS):</a:t>
            </a:r>
            <a:endParaRPr lang="pt-BR" sz="1600" b="1" dirty="0"/>
          </a:p>
        </p:txBody>
      </p:sp>
      <p:sp>
        <p:nvSpPr>
          <p:cNvPr id="4" name="CaixaDeTexto 3"/>
          <p:cNvSpPr txBox="1"/>
          <p:nvPr/>
        </p:nvSpPr>
        <p:spPr>
          <a:xfrm>
            <a:off x="395536" y="1916832"/>
            <a:ext cx="8425160" cy="738664"/>
          </a:xfrm>
          <a:prstGeom prst="rect">
            <a:avLst/>
          </a:prstGeom>
          <a:noFill/>
        </p:spPr>
        <p:txBody>
          <a:bodyPr wrap="square" rtlCol="0">
            <a:spAutoFit/>
          </a:bodyPr>
          <a:lstStyle/>
          <a:p>
            <a:r>
              <a:rPr lang="pt-BR" sz="2400" b="1" dirty="0">
                <a:solidFill>
                  <a:schemeClr val="accent1">
                    <a:lumMod val="75000"/>
                  </a:schemeClr>
                </a:solidFill>
              </a:rPr>
              <a:t>Controle e </a:t>
            </a:r>
            <a:r>
              <a:rPr lang="pt-BR" sz="2400" b="1" dirty="0" smtClean="0">
                <a:solidFill>
                  <a:schemeClr val="accent1">
                    <a:lumMod val="75000"/>
                  </a:schemeClr>
                </a:solidFill>
              </a:rPr>
              <a:t>fiscalização:</a:t>
            </a:r>
            <a:endParaRPr lang="pt-BR" sz="2400" b="1" dirty="0">
              <a:solidFill>
                <a:schemeClr val="accent1">
                  <a:lumMod val="75000"/>
                </a:schemeClr>
              </a:solidFill>
            </a:endParaRPr>
          </a:p>
          <a:p>
            <a:endParaRPr lang="pt-BR" dirty="0"/>
          </a:p>
        </p:txBody>
      </p:sp>
      <p:sp>
        <p:nvSpPr>
          <p:cNvPr id="5" name="CaixaDeTexto 4"/>
          <p:cNvSpPr txBox="1"/>
          <p:nvPr/>
        </p:nvSpPr>
        <p:spPr>
          <a:xfrm>
            <a:off x="395536" y="2820992"/>
            <a:ext cx="8280920" cy="3416320"/>
          </a:xfrm>
          <a:prstGeom prst="rect">
            <a:avLst/>
          </a:prstGeom>
          <a:noFill/>
        </p:spPr>
        <p:txBody>
          <a:bodyPr wrap="square" rtlCol="0">
            <a:spAutoFit/>
          </a:bodyPr>
          <a:lstStyle/>
          <a:p>
            <a:pPr algn="just"/>
            <a:r>
              <a:rPr lang="pt-BR" sz="2400" dirty="0"/>
              <a:t>Apesar do reconhecimento do esforço governamental em orientar </a:t>
            </a:r>
            <a:r>
              <a:rPr lang="pt-BR" sz="2400"/>
              <a:t>o </a:t>
            </a:r>
            <a:r>
              <a:rPr lang="pt-BR" sz="2400" smtClean="0"/>
              <a:t>acesso, </a:t>
            </a:r>
            <a:r>
              <a:rPr lang="pt-BR" sz="2400" dirty="0"/>
              <a:t>os pesquisados apontam falhas considerando suas expectativas de fiscalização. </a:t>
            </a:r>
          </a:p>
          <a:p>
            <a:pPr algn="just"/>
            <a:endParaRPr lang="pt-BR" sz="2400" dirty="0"/>
          </a:p>
          <a:p>
            <a:pPr algn="just"/>
            <a:r>
              <a:rPr lang="pt-BR" sz="2400" dirty="0"/>
              <a:t>Na fala dos pais, os exemplos dizem mais respeito à televisão, mídia em que a percepção está mais presente</a:t>
            </a:r>
            <a:r>
              <a:rPr lang="pt-BR" sz="2400" dirty="0" smtClean="0"/>
              <a:t>:</a:t>
            </a:r>
          </a:p>
          <a:p>
            <a:endParaRPr lang="pt-BR" dirty="0"/>
          </a:p>
          <a:p>
            <a:endParaRPr lang="pt-BR" dirty="0" smtClean="0"/>
          </a:p>
          <a:p>
            <a:endParaRPr lang="pt-BR" dirty="0" smtClean="0"/>
          </a:p>
          <a:p>
            <a:endParaRPr lang="pt-BR" dirty="0"/>
          </a:p>
        </p:txBody>
      </p:sp>
      <p:pic>
        <p:nvPicPr>
          <p:cNvPr id="6" name="Imagem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475514" y="503590"/>
            <a:ext cx="941300" cy="1053202"/>
          </a:xfrm>
          <a:prstGeom prst="rect">
            <a:avLst/>
          </a:prstGeom>
        </p:spPr>
      </p:pic>
    </p:spTree>
    <p:extLst>
      <p:ext uri="{BB962C8B-B14F-4D97-AF65-F5344CB8AC3E}">
        <p14:creationId xmlns:p14="http://schemas.microsoft.com/office/powerpoint/2010/main" val="6991773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m 1" descr="pagina interna.png"/>
          <p:cNvPicPr>
            <a:picLocks noChangeAspect="1"/>
          </p:cNvPicPr>
          <p:nvPr/>
        </p:nvPicPr>
        <p:blipFill>
          <a:blip r:embed="rId2" cstate="print"/>
          <a:stretch>
            <a:fillRect/>
          </a:stretch>
        </p:blipFill>
        <p:spPr>
          <a:xfrm>
            <a:off x="0" y="1"/>
            <a:ext cx="9180512" cy="6915744"/>
          </a:xfrm>
          <a:prstGeom prst="rect">
            <a:avLst/>
          </a:prstGeom>
        </p:spPr>
      </p:pic>
      <p:sp>
        <p:nvSpPr>
          <p:cNvPr id="3" name="CaixaDeTexto 2"/>
          <p:cNvSpPr txBox="1"/>
          <p:nvPr/>
        </p:nvSpPr>
        <p:spPr>
          <a:xfrm>
            <a:off x="2556000" y="835200"/>
            <a:ext cx="6264696" cy="523220"/>
          </a:xfrm>
          <a:prstGeom prst="rect">
            <a:avLst/>
          </a:prstGeom>
          <a:noFill/>
        </p:spPr>
        <p:txBody>
          <a:bodyPr wrap="square" rtlCol="0">
            <a:spAutoFit/>
          </a:bodyPr>
          <a:lstStyle/>
          <a:p>
            <a:r>
              <a:rPr lang="pt-BR" sz="2800" b="1" dirty="0" smtClean="0"/>
              <a:t>RESULTADOS (PAIS):</a:t>
            </a:r>
            <a:endParaRPr lang="pt-BR" sz="1600" b="1" dirty="0"/>
          </a:p>
        </p:txBody>
      </p:sp>
      <p:sp>
        <p:nvSpPr>
          <p:cNvPr id="4" name="CaixaDeTexto 3"/>
          <p:cNvSpPr txBox="1"/>
          <p:nvPr/>
        </p:nvSpPr>
        <p:spPr>
          <a:xfrm>
            <a:off x="395536" y="1916832"/>
            <a:ext cx="8425160" cy="738664"/>
          </a:xfrm>
          <a:prstGeom prst="rect">
            <a:avLst/>
          </a:prstGeom>
          <a:noFill/>
        </p:spPr>
        <p:txBody>
          <a:bodyPr wrap="square" rtlCol="0">
            <a:spAutoFit/>
          </a:bodyPr>
          <a:lstStyle/>
          <a:p>
            <a:r>
              <a:rPr lang="pt-BR" sz="2400" b="1" dirty="0">
                <a:solidFill>
                  <a:schemeClr val="accent1">
                    <a:lumMod val="75000"/>
                  </a:schemeClr>
                </a:solidFill>
              </a:rPr>
              <a:t>Controle e </a:t>
            </a:r>
            <a:r>
              <a:rPr lang="pt-BR" sz="2400" b="1" dirty="0" smtClean="0">
                <a:solidFill>
                  <a:schemeClr val="accent1">
                    <a:lumMod val="75000"/>
                  </a:schemeClr>
                </a:solidFill>
              </a:rPr>
              <a:t>fiscalização:</a:t>
            </a:r>
            <a:endParaRPr lang="pt-BR" sz="2400" b="1" dirty="0">
              <a:solidFill>
                <a:schemeClr val="accent1">
                  <a:lumMod val="75000"/>
                </a:schemeClr>
              </a:solidFill>
            </a:endParaRPr>
          </a:p>
          <a:p>
            <a:endParaRPr lang="pt-BR" dirty="0"/>
          </a:p>
        </p:txBody>
      </p:sp>
      <p:sp>
        <p:nvSpPr>
          <p:cNvPr id="5" name="CaixaDeTexto 4"/>
          <p:cNvSpPr txBox="1"/>
          <p:nvPr/>
        </p:nvSpPr>
        <p:spPr>
          <a:xfrm>
            <a:off x="395536" y="2688009"/>
            <a:ext cx="8352928" cy="4062651"/>
          </a:xfrm>
          <a:prstGeom prst="rect">
            <a:avLst/>
          </a:prstGeom>
          <a:noFill/>
        </p:spPr>
        <p:txBody>
          <a:bodyPr wrap="square" rtlCol="0">
            <a:spAutoFit/>
          </a:bodyPr>
          <a:lstStyle/>
          <a:p>
            <a:pPr algn="just"/>
            <a:r>
              <a:rPr lang="pt-BR" sz="2000" b="1" dirty="0"/>
              <a:t>Sandra:</a:t>
            </a:r>
            <a:r>
              <a:rPr lang="pt-BR" sz="2000" dirty="0"/>
              <a:t> “A questão não é confiar na classificação, é a maneira com que é vendida. </a:t>
            </a:r>
            <a:r>
              <a:rPr lang="pt-BR" sz="2000" dirty="0" smtClean="0"/>
              <a:t>Se </a:t>
            </a:r>
            <a:r>
              <a:rPr lang="pt-BR" sz="2000" dirty="0"/>
              <a:t>existe uma classificação, então meu filho de doze anos não podia comprar um filme de dezoito. A forma com que é vendida, a forma com que é consumida é errado. ‘Ah eu vou colocar uma classificação’. Se o lojista vender, ele vai ser punido? Não vai, tanto é que ele vende a vontade, né. Porque não existe punição, não existe nada, né” (Mãe de pré-adolescente AB).</a:t>
            </a:r>
          </a:p>
          <a:p>
            <a:pPr algn="just">
              <a:buNone/>
            </a:pPr>
            <a:endParaRPr lang="pt-BR" sz="2000" dirty="0"/>
          </a:p>
          <a:p>
            <a:pPr algn="just"/>
            <a:r>
              <a:rPr lang="pt-BR" sz="2000" b="1" dirty="0"/>
              <a:t>Salomão:</a:t>
            </a:r>
            <a:r>
              <a:rPr lang="pt-BR" sz="2000" dirty="0"/>
              <a:t> “É furada a classificação. Porque tipo assim, eu tenho um jogo, permitido pra treze anos, acima de treze anos, qualquer um pode ir lá comprar o jogo, qualquer menor compra. É que nem bebida, (menor de) dezoito anos não pode comprar, mas qualquer de dezesseis anos compra, qualquer de quinze anos compra” (Pai de pré-adolescente CDE).</a:t>
            </a:r>
          </a:p>
          <a:p>
            <a:endParaRPr lang="pt-BR" dirty="0"/>
          </a:p>
        </p:txBody>
      </p:sp>
      <p:pic>
        <p:nvPicPr>
          <p:cNvPr id="6" name="Imagem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475514" y="503590"/>
            <a:ext cx="941300" cy="1053202"/>
          </a:xfrm>
          <a:prstGeom prst="rect">
            <a:avLst/>
          </a:prstGeom>
        </p:spPr>
      </p:pic>
    </p:spTree>
    <p:extLst>
      <p:ext uri="{BB962C8B-B14F-4D97-AF65-F5344CB8AC3E}">
        <p14:creationId xmlns:p14="http://schemas.microsoft.com/office/powerpoint/2010/main" val="12596752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m 1" descr="pagina interna.png"/>
          <p:cNvPicPr>
            <a:picLocks noChangeAspect="1"/>
          </p:cNvPicPr>
          <p:nvPr/>
        </p:nvPicPr>
        <p:blipFill>
          <a:blip r:embed="rId2" cstate="print"/>
          <a:stretch>
            <a:fillRect/>
          </a:stretch>
        </p:blipFill>
        <p:spPr>
          <a:xfrm>
            <a:off x="0" y="-27384"/>
            <a:ext cx="9180512" cy="6855023"/>
          </a:xfrm>
          <a:prstGeom prst="rect">
            <a:avLst/>
          </a:prstGeom>
        </p:spPr>
      </p:pic>
      <p:sp>
        <p:nvSpPr>
          <p:cNvPr id="3" name="CaixaDeTexto 2"/>
          <p:cNvSpPr txBox="1"/>
          <p:nvPr/>
        </p:nvSpPr>
        <p:spPr>
          <a:xfrm>
            <a:off x="2556000" y="835200"/>
            <a:ext cx="6264696" cy="523220"/>
          </a:xfrm>
          <a:prstGeom prst="rect">
            <a:avLst/>
          </a:prstGeom>
          <a:noFill/>
        </p:spPr>
        <p:txBody>
          <a:bodyPr wrap="square" rtlCol="0">
            <a:spAutoFit/>
          </a:bodyPr>
          <a:lstStyle/>
          <a:p>
            <a:r>
              <a:rPr lang="pt-BR" sz="2800" b="1" dirty="0" smtClean="0"/>
              <a:t>RESULTADOS (JOGADORES):</a:t>
            </a:r>
            <a:endParaRPr lang="pt-BR" sz="1600" b="1" dirty="0"/>
          </a:p>
        </p:txBody>
      </p:sp>
      <p:sp>
        <p:nvSpPr>
          <p:cNvPr id="4" name="CaixaDeTexto 3"/>
          <p:cNvSpPr txBox="1"/>
          <p:nvPr/>
        </p:nvSpPr>
        <p:spPr>
          <a:xfrm>
            <a:off x="395536" y="1916832"/>
            <a:ext cx="8425160" cy="738664"/>
          </a:xfrm>
          <a:prstGeom prst="rect">
            <a:avLst/>
          </a:prstGeom>
          <a:noFill/>
        </p:spPr>
        <p:txBody>
          <a:bodyPr wrap="square" rtlCol="0">
            <a:spAutoFit/>
          </a:bodyPr>
          <a:lstStyle/>
          <a:p>
            <a:r>
              <a:rPr lang="pt-BR" sz="2400" b="1" dirty="0">
                <a:solidFill>
                  <a:schemeClr val="accent1">
                    <a:lumMod val="75000"/>
                  </a:schemeClr>
                </a:solidFill>
              </a:rPr>
              <a:t>Controle e </a:t>
            </a:r>
            <a:r>
              <a:rPr lang="pt-BR" sz="2400" b="1" dirty="0" smtClean="0">
                <a:solidFill>
                  <a:schemeClr val="accent1">
                    <a:lumMod val="75000"/>
                  </a:schemeClr>
                </a:solidFill>
              </a:rPr>
              <a:t>fiscalização:</a:t>
            </a:r>
            <a:endParaRPr lang="pt-BR" b="1" dirty="0">
              <a:solidFill>
                <a:schemeClr val="accent1">
                  <a:lumMod val="75000"/>
                </a:schemeClr>
              </a:solidFill>
            </a:endParaRPr>
          </a:p>
          <a:p>
            <a:endParaRPr lang="pt-BR" dirty="0"/>
          </a:p>
        </p:txBody>
      </p:sp>
      <p:sp>
        <p:nvSpPr>
          <p:cNvPr id="5" name="CaixaDeTexto 4"/>
          <p:cNvSpPr txBox="1"/>
          <p:nvPr/>
        </p:nvSpPr>
        <p:spPr>
          <a:xfrm>
            <a:off x="395536" y="2760017"/>
            <a:ext cx="8280920" cy="3693319"/>
          </a:xfrm>
          <a:prstGeom prst="rect">
            <a:avLst/>
          </a:prstGeom>
          <a:noFill/>
        </p:spPr>
        <p:txBody>
          <a:bodyPr wrap="square" rtlCol="0">
            <a:spAutoFit/>
          </a:bodyPr>
          <a:lstStyle/>
          <a:p>
            <a:r>
              <a:rPr lang="pt-BR" sz="2400" b="1" dirty="0"/>
              <a:t>P7:</a:t>
            </a:r>
            <a:r>
              <a:rPr lang="pt-BR" sz="2400" dirty="0"/>
              <a:t> </a:t>
            </a:r>
            <a:r>
              <a:rPr lang="pt-BR" sz="2400" i="1" dirty="0"/>
              <a:t>“Uma vez aconteceu numa loja. Eu estava lá, eu fui comprar Max Payne 3. Aí o cara olhou assim para mim: ‘É 16 e tal, sua mãe sabe que você está comprando e tal?’. ‘Está, minha mãe está lá no carro só me esperando’. O cara falou: ‘então tá, falou ‘pro </a:t>
            </a:r>
            <a:r>
              <a:rPr lang="pt-BR" sz="2400" i="1" dirty="0" err="1"/>
              <a:t>cê</a:t>
            </a:r>
            <a:r>
              <a:rPr lang="pt-BR" sz="2400" i="1" dirty="0"/>
              <a:t>’ ” </a:t>
            </a:r>
            <a:r>
              <a:rPr lang="pt-BR" sz="2400" dirty="0"/>
              <a:t>(GF3: adolescente AB).</a:t>
            </a:r>
          </a:p>
          <a:p>
            <a:endParaRPr lang="pt-BR" sz="2400" dirty="0"/>
          </a:p>
          <a:p>
            <a:r>
              <a:rPr lang="pt-BR" sz="2400" b="1" dirty="0"/>
              <a:t>P5:</a:t>
            </a:r>
            <a:r>
              <a:rPr lang="pt-BR" sz="2400" dirty="0"/>
              <a:t> </a:t>
            </a:r>
            <a:r>
              <a:rPr lang="pt-BR" sz="2400" i="1" dirty="0"/>
              <a:t>“Eu acho que eles exageram às vezes com... na idade. </a:t>
            </a:r>
            <a:r>
              <a:rPr lang="pt-BR" sz="2400" i="1" dirty="0" err="1"/>
              <a:t>CallOfDuty</a:t>
            </a:r>
            <a:r>
              <a:rPr lang="pt-BR" sz="2400" i="1" dirty="0"/>
              <a:t>... Eu acho que não devia ser 18 anos” </a:t>
            </a:r>
            <a:r>
              <a:rPr lang="pt-BR" sz="2400" dirty="0"/>
              <a:t>(GF2: pré-adolescente AB).</a:t>
            </a:r>
          </a:p>
          <a:p>
            <a:endParaRPr lang="pt-BR" dirty="0"/>
          </a:p>
        </p:txBody>
      </p:sp>
      <p:pic>
        <p:nvPicPr>
          <p:cNvPr id="6" name="Imagem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475514" y="503590"/>
            <a:ext cx="941300" cy="1053202"/>
          </a:xfrm>
          <a:prstGeom prst="rect">
            <a:avLst/>
          </a:prstGeom>
        </p:spPr>
      </p:pic>
    </p:spTree>
    <p:extLst>
      <p:ext uri="{BB962C8B-B14F-4D97-AF65-F5344CB8AC3E}">
        <p14:creationId xmlns:p14="http://schemas.microsoft.com/office/powerpoint/2010/main" val="38504220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agem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24444"/>
            <a:ext cx="9175939" cy="6984994"/>
          </a:xfrm>
          <a:prstGeom prst="rect">
            <a:avLst/>
          </a:prstGeom>
        </p:spPr>
      </p:pic>
      <p:sp>
        <p:nvSpPr>
          <p:cNvPr id="8" name="CaixaDeTexto 7"/>
          <p:cNvSpPr txBox="1"/>
          <p:nvPr/>
        </p:nvSpPr>
        <p:spPr>
          <a:xfrm>
            <a:off x="683568" y="2420888"/>
            <a:ext cx="5976664" cy="2092881"/>
          </a:xfrm>
          <a:prstGeom prst="rect">
            <a:avLst/>
          </a:prstGeom>
          <a:noFill/>
        </p:spPr>
        <p:txBody>
          <a:bodyPr wrap="square" rtlCol="0">
            <a:spAutoFit/>
          </a:bodyPr>
          <a:lstStyle/>
          <a:p>
            <a:pPr algn="just"/>
            <a:r>
              <a:rPr lang="pt-BR" sz="2800" b="1" dirty="0">
                <a:solidFill>
                  <a:schemeClr val="bg1"/>
                </a:solidFill>
              </a:rPr>
              <a:t>A percepção de pais e de usuários adolescentes e pré-adolescentes de jogos eletrônicos sobre as categorias da classificação indicativa no Brasil </a:t>
            </a:r>
          </a:p>
          <a:p>
            <a:endParaRPr lang="pt-BR" dirty="0"/>
          </a:p>
        </p:txBody>
      </p:sp>
      <p:pic>
        <p:nvPicPr>
          <p:cNvPr id="9" name="Imagem 8"/>
          <p:cNvPicPr>
            <a:picLocks noChangeAspect="1"/>
          </p:cNvPicPr>
          <p:nvPr/>
        </p:nvPicPr>
        <p:blipFill>
          <a:blip r:embed="rId3" cstate="print">
            <a:clrChange>
              <a:clrFrom>
                <a:srgbClr val="FCFCFC"/>
              </a:clrFrom>
              <a:clrTo>
                <a:srgbClr val="FCFCFC">
                  <a:alpha val="0"/>
                </a:srgbClr>
              </a:clrTo>
            </a:clrChange>
            <a:extLst>
              <a:ext uri="{28A0092B-C50C-407E-A947-70E740481C1C}">
                <a14:useLocalDpi xmlns:a14="http://schemas.microsoft.com/office/drawing/2010/main" val="0"/>
              </a:ext>
            </a:extLst>
          </a:blip>
          <a:stretch>
            <a:fillRect/>
          </a:stretch>
        </p:blipFill>
        <p:spPr>
          <a:xfrm>
            <a:off x="1187624" y="4797152"/>
            <a:ext cx="1176854" cy="1272570"/>
          </a:xfrm>
          <a:prstGeom prst="rect">
            <a:avLst/>
          </a:prstGeom>
        </p:spPr>
      </p:pic>
      <p:pic>
        <p:nvPicPr>
          <p:cNvPr id="11" name="Imagem 10" descr="logo signates.png"/>
          <p:cNvPicPr>
            <a:picLocks noChangeAspect="1"/>
          </p:cNvPicPr>
          <p:nvPr/>
        </p:nvPicPr>
        <p:blipFill>
          <a:blip r:embed="rId4" cstate="print">
            <a:biLevel thresh="25000"/>
            <a:extLst>
              <a:ext uri="{BEBA8EAE-BF5A-486C-A8C5-ECC9F3942E4B}">
                <a14:imgProps xmlns:a14="http://schemas.microsoft.com/office/drawing/2010/main">
                  <a14:imgLayer r:embed="rId5">
                    <a14:imgEffect>
                      <a14:artisticPhotocopy/>
                    </a14:imgEffect>
                  </a14:imgLayer>
                </a14:imgProps>
              </a:ext>
            </a:extLst>
          </a:blip>
          <a:stretch>
            <a:fillRect/>
          </a:stretch>
        </p:blipFill>
        <p:spPr>
          <a:xfrm>
            <a:off x="4283968" y="4725144"/>
            <a:ext cx="2476604" cy="1256636"/>
          </a:xfrm>
          <a:prstGeom prst="rect">
            <a:avLst/>
          </a:prstGeom>
        </p:spPr>
      </p:pic>
    </p:spTree>
    <p:extLst>
      <p:ext uri="{BB962C8B-B14F-4D97-AF65-F5344CB8AC3E}">
        <p14:creationId xmlns:p14="http://schemas.microsoft.com/office/powerpoint/2010/main" val="206962181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m 1" descr="pagina interna.png"/>
          <p:cNvPicPr>
            <a:picLocks noChangeAspect="1"/>
          </p:cNvPicPr>
          <p:nvPr/>
        </p:nvPicPr>
        <p:blipFill>
          <a:blip r:embed="rId2" cstate="print"/>
          <a:stretch>
            <a:fillRect/>
          </a:stretch>
        </p:blipFill>
        <p:spPr>
          <a:xfrm>
            <a:off x="0" y="-27384"/>
            <a:ext cx="9180512" cy="6855023"/>
          </a:xfrm>
          <a:prstGeom prst="rect">
            <a:avLst/>
          </a:prstGeom>
        </p:spPr>
      </p:pic>
      <p:sp>
        <p:nvSpPr>
          <p:cNvPr id="3" name="CaixaDeTexto 2"/>
          <p:cNvSpPr txBox="1"/>
          <p:nvPr/>
        </p:nvSpPr>
        <p:spPr>
          <a:xfrm>
            <a:off x="2411760" y="835200"/>
            <a:ext cx="6264696" cy="523220"/>
          </a:xfrm>
          <a:prstGeom prst="rect">
            <a:avLst/>
          </a:prstGeom>
          <a:noFill/>
        </p:spPr>
        <p:txBody>
          <a:bodyPr wrap="square" rtlCol="0">
            <a:spAutoFit/>
          </a:bodyPr>
          <a:lstStyle/>
          <a:p>
            <a:r>
              <a:rPr lang="pt-BR" sz="2800" b="1" dirty="0" smtClean="0"/>
              <a:t>RESULTADOS (PAIS E JOGADORES):</a:t>
            </a:r>
            <a:endParaRPr lang="pt-BR" sz="1600" b="1" dirty="0"/>
          </a:p>
        </p:txBody>
      </p:sp>
      <p:sp>
        <p:nvSpPr>
          <p:cNvPr id="4" name="CaixaDeTexto 3"/>
          <p:cNvSpPr txBox="1"/>
          <p:nvPr/>
        </p:nvSpPr>
        <p:spPr>
          <a:xfrm>
            <a:off x="395536" y="2276872"/>
            <a:ext cx="8280920" cy="4708981"/>
          </a:xfrm>
          <a:prstGeom prst="rect">
            <a:avLst/>
          </a:prstGeom>
          <a:noFill/>
        </p:spPr>
        <p:txBody>
          <a:bodyPr wrap="square" rtlCol="0">
            <a:spAutoFit/>
          </a:bodyPr>
          <a:lstStyle/>
          <a:p>
            <a:pPr marL="342900" indent="-342900">
              <a:buFont typeface="Wingdings" panose="05000000000000000000" pitchFamily="2" charset="2"/>
              <a:buChar char="v"/>
            </a:pPr>
            <a:r>
              <a:rPr lang="pt-BR" sz="2400" dirty="0"/>
              <a:t>O tempo de jogo como principal impacto biopsicossocial</a:t>
            </a:r>
            <a:r>
              <a:rPr lang="pt-BR" sz="2400" dirty="0" smtClean="0"/>
              <a:t>.</a:t>
            </a:r>
          </a:p>
          <a:p>
            <a:endParaRPr lang="pt-BR" sz="2400" dirty="0"/>
          </a:p>
          <a:p>
            <a:pPr marL="342900" indent="-342900">
              <a:buFont typeface="Wingdings" panose="05000000000000000000" pitchFamily="2" charset="2"/>
              <a:buChar char="v"/>
            </a:pPr>
            <a:r>
              <a:rPr lang="pt-BR" sz="2400" dirty="0"/>
              <a:t>Consideração das condições específicas para o impacto negativo dos videogames.</a:t>
            </a:r>
          </a:p>
          <a:p>
            <a:endParaRPr lang="pt-BR" sz="2400" dirty="0" smtClean="0"/>
          </a:p>
          <a:p>
            <a:pPr marL="342900" indent="-342900">
              <a:buFont typeface="Wingdings" panose="05000000000000000000" pitchFamily="2" charset="2"/>
              <a:buChar char="v"/>
            </a:pPr>
            <a:r>
              <a:rPr lang="pt-BR" sz="2400" dirty="0"/>
              <a:t>Hierarquia das zonas de tabu. Diferença qualitativa na percepção de pais e dos jogadores acerca do conteúdo presente nos jogos eletrônicos.</a:t>
            </a:r>
          </a:p>
          <a:p>
            <a:endParaRPr lang="pt-BR" sz="2400" dirty="0" smtClean="0"/>
          </a:p>
          <a:p>
            <a:pPr marL="342900" indent="-342900">
              <a:buFont typeface="Wingdings" panose="05000000000000000000" pitchFamily="2" charset="2"/>
              <a:buChar char="v"/>
            </a:pPr>
            <a:r>
              <a:rPr lang="pt-BR" sz="2400" dirty="0"/>
              <a:t>O videogame como dispositivo secundário na mediação do diálogo familiar e o impacto da própria realidade.</a:t>
            </a:r>
          </a:p>
          <a:p>
            <a:endParaRPr lang="pt-BR" b="1" dirty="0"/>
          </a:p>
          <a:p>
            <a:endParaRPr lang="pt-BR" dirty="0"/>
          </a:p>
        </p:txBody>
      </p:sp>
      <p:sp>
        <p:nvSpPr>
          <p:cNvPr id="5" name="CaixaDeTexto 4"/>
          <p:cNvSpPr txBox="1"/>
          <p:nvPr/>
        </p:nvSpPr>
        <p:spPr>
          <a:xfrm>
            <a:off x="323528" y="1806987"/>
            <a:ext cx="8352928" cy="461665"/>
          </a:xfrm>
          <a:prstGeom prst="rect">
            <a:avLst/>
          </a:prstGeom>
          <a:noFill/>
        </p:spPr>
        <p:txBody>
          <a:bodyPr wrap="square" rtlCol="0">
            <a:spAutoFit/>
          </a:bodyPr>
          <a:lstStyle/>
          <a:p>
            <a:r>
              <a:rPr lang="pt-BR" sz="2400" b="1" dirty="0">
                <a:solidFill>
                  <a:schemeClr val="accent1">
                    <a:lumMod val="75000"/>
                  </a:schemeClr>
                </a:solidFill>
              </a:rPr>
              <a:t>Impactos </a:t>
            </a:r>
            <a:r>
              <a:rPr lang="pt-BR" sz="2400" b="1" dirty="0" smtClean="0">
                <a:solidFill>
                  <a:schemeClr val="accent1">
                    <a:lumMod val="75000"/>
                  </a:schemeClr>
                </a:solidFill>
              </a:rPr>
              <a:t>biopsicossociais:</a:t>
            </a:r>
            <a:endParaRPr lang="pt-BR" b="1" dirty="0">
              <a:solidFill>
                <a:schemeClr val="accent1">
                  <a:lumMod val="75000"/>
                </a:schemeClr>
              </a:solidFill>
            </a:endParaRPr>
          </a:p>
        </p:txBody>
      </p:sp>
      <p:pic>
        <p:nvPicPr>
          <p:cNvPr id="6" name="Imagem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740352" y="782280"/>
            <a:ext cx="837600" cy="567504"/>
          </a:xfrm>
          <a:prstGeom prst="rect">
            <a:avLst/>
          </a:prstGeom>
        </p:spPr>
      </p:pic>
    </p:spTree>
    <p:extLst>
      <p:ext uri="{BB962C8B-B14F-4D97-AF65-F5344CB8AC3E}">
        <p14:creationId xmlns:p14="http://schemas.microsoft.com/office/powerpoint/2010/main" val="12711818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500" fill="hold"/>
                                        <p:tgtEl>
                                          <p:spTgt spid="4"/>
                                        </p:tgtEl>
                                        <p:attrNameLst>
                                          <p:attrName>ppt_x</p:attrName>
                                        </p:attrNameLst>
                                      </p:cBhvr>
                                      <p:tavLst>
                                        <p:tav tm="0">
                                          <p:val>
                                            <p:strVal val="#ppt_x"/>
                                          </p:val>
                                        </p:tav>
                                        <p:tav tm="100000">
                                          <p:val>
                                            <p:strVal val="#ppt_x"/>
                                          </p:val>
                                        </p:tav>
                                      </p:tavLst>
                                    </p:anim>
                                    <p:anim calcmode="lin" valueType="num">
                                      <p:cBhvr additive="base">
                                        <p:cTn id="12"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m 1" descr="pagina interna.png"/>
          <p:cNvPicPr>
            <a:picLocks noChangeAspect="1"/>
          </p:cNvPicPr>
          <p:nvPr/>
        </p:nvPicPr>
        <p:blipFill>
          <a:blip r:embed="rId2" cstate="print"/>
          <a:stretch>
            <a:fillRect/>
          </a:stretch>
        </p:blipFill>
        <p:spPr>
          <a:xfrm>
            <a:off x="0" y="-27384"/>
            <a:ext cx="9180512" cy="6855023"/>
          </a:xfrm>
          <a:prstGeom prst="rect">
            <a:avLst/>
          </a:prstGeom>
        </p:spPr>
      </p:pic>
      <p:sp>
        <p:nvSpPr>
          <p:cNvPr id="3" name="CaixaDeTexto 2"/>
          <p:cNvSpPr txBox="1"/>
          <p:nvPr/>
        </p:nvSpPr>
        <p:spPr>
          <a:xfrm>
            <a:off x="2556000" y="835200"/>
            <a:ext cx="6264696" cy="523220"/>
          </a:xfrm>
          <a:prstGeom prst="rect">
            <a:avLst/>
          </a:prstGeom>
          <a:noFill/>
        </p:spPr>
        <p:txBody>
          <a:bodyPr wrap="square" rtlCol="0">
            <a:spAutoFit/>
          </a:bodyPr>
          <a:lstStyle/>
          <a:p>
            <a:r>
              <a:rPr lang="pt-BR" sz="2800" b="1" dirty="0" smtClean="0"/>
              <a:t>RESULTADOS (JOGADORES):</a:t>
            </a:r>
            <a:endParaRPr lang="pt-BR" sz="1600" b="1" dirty="0"/>
          </a:p>
        </p:txBody>
      </p:sp>
      <p:sp>
        <p:nvSpPr>
          <p:cNvPr id="5" name="CaixaDeTexto 4"/>
          <p:cNvSpPr txBox="1"/>
          <p:nvPr/>
        </p:nvSpPr>
        <p:spPr>
          <a:xfrm>
            <a:off x="323528" y="2708920"/>
            <a:ext cx="8352928" cy="369332"/>
          </a:xfrm>
          <a:prstGeom prst="rect">
            <a:avLst/>
          </a:prstGeom>
          <a:noFill/>
        </p:spPr>
        <p:txBody>
          <a:bodyPr wrap="square" rtlCol="0">
            <a:spAutoFit/>
          </a:bodyPr>
          <a:lstStyle/>
          <a:p>
            <a:endParaRPr lang="pt-BR" dirty="0"/>
          </a:p>
        </p:txBody>
      </p:sp>
      <p:sp>
        <p:nvSpPr>
          <p:cNvPr id="7" name="CaixaDeTexto 6"/>
          <p:cNvSpPr txBox="1"/>
          <p:nvPr/>
        </p:nvSpPr>
        <p:spPr>
          <a:xfrm>
            <a:off x="395536" y="2708920"/>
            <a:ext cx="8425160" cy="3970318"/>
          </a:xfrm>
          <a:prstGeom prst="rect">
            <a:avLst/>
          </a:prstGeom>
          <a:noFill/>
        </p:spPr>
        <p:txBody>
          <a:bodyPr wrap="square" rtlCol="0">
            <a:spAutoFit/>
          </a:bodyPr>
          <a:lstStyle/>
          <a:p>
            <a:pPr marL="285750" indent="-285750">
              <a:buFont typeface="Wingdings" panose="05000000000000000000" pitchFamily="2" charset="2"/>
              <a:buChar char="v"/>
            </a:pPr>
            <a:r>
              <a:rPr lang="pt-BR" sz="2400" dirty="0" smtClean="0"/>
              <a:t>O predominância do conteúdo violento.</a:t>
            </a:r>
          </a:p>
          <a:p>
            <a:endParaRPr lang="pt-BR" sz="2400" dirty="0"/>
          </a:p>
          <a:p>
            <a:pPr marL="285750" indent="-285750">
              <a:buFont typeface="Wingdings" panose="05000000000000000000" pitchFamily="2" charset="2"/>
              <a:buChar char="v"/>
            </a:pPr>
            <a:r>
              <a:rPr lang="pt-BR" sz="2400" dirty="0" smtClean="0"/>
              <a:t>O </a:t>
            </a:r>
            <a:r>
              <a:rPr lang="pt-BR" sz="2400" dirty="0"/>
              <a:t>sentido do jogo e a separação clara entre a ficção e a realidade</a:t>
            </a:r>
            <a:r>
              <a:rPr lang="pt-BR" sz="2400" dirty="0" smtClean="0"/>
              <a:t>.</a:t>
            </a:r>
          </a:p>
          <a:p>
            <a:endParaRPr lang="pt-BR" sz="2400" dirty="0"/>
          </a:p>
          <a:p>
            <a:pPr marL="285750" indent="-285750">
              <a:buFont typeface="Wingdings" panose="05000000000000000000" pitchFamily="2" charset="2"/>
              <a:buChar char="v"/>
            </a:pPr>
            <a:r>
              <a:rPr lang="pt-BR" sz="2400" dirty="0"/>
              <a:t>O ato de jogar como uma forma de </a:t>
            </a:r>
            <a:r>
              <a:rPr lang="pt-BR" sz="2400" dirty="0" err="1"/>
              <a:t>ressignificar</a:t>
            </a:r>
            <a:r>
              <a:rPr lang="pt-BR" sz="2400" dirty="0"/>
              <a:t> emoções e conflitos do cotidiano</a:t>
            </a:r>
            <a:r>
              <a:rPr lang="pt-BR" sz="2400" dirty="0" smtClean="0"/>
              <a:t>.</a:t>
            </a:r>
          </a:p>
          <a:p>
            <a:endParaRPr lang="pt-BR" sz="2400" dirty="0"/>
          </a:p>
          <a:p>
            <a:pPr marL="285750" indent="-285750">
              <a:buFont typeface="Wingdings" panose="05000000000000000000" pitchFamily="2" charset="2"/>
              <a:buChar char="v"/>
            </a:pPr>
            <a:r>
              <a:rPr lang="pt-BR" sz="2400" dirty="0" smtClean="0"/>
              <a:t>Casos pontuais. </a:t>
            </a:r>
            <a:endParaRPr lang="pt-BR" sz="2400" dirty="0"/>
          </a:p>
          <a:p>
            <a:endParaRPr lang="pt-BR" b="1" dirty="0"/>
          </a:p>
          <a:p>
            <a:endParaRPr lang="pt-BR" dirty="0"/>
          </a:p>
        </p:txBody>
      </p:sp>
      <p:sp>
        <p:nvSpPr>
          <p:cNvPr id="8" name="CaixaDeTexto 7"/>
          <p:cNvSpPr txBox="1"/>
          <p:nvPr/>
        </p:nvSpPr>
        <p:spPr>
          <a:xfrm>
            <a:off x="395536" y="1772816"/>
            <a:ext cx="8280920" cy="461665"/>
          </a:xfrm>
          <a:prstGeom prst="rect">
            <a:avLst/>
          </a:prstGeom>
          <a:noFill/>
        </p:spPr>
        <p:txBody>
          <a:bodyPr wrap="square" rtlCol="0">
            <a:spAutoFit/>
          </a:bodyPr>
          <a:lstStyle/>
          <a:p>
            <a:r>
              <a:rPr lang="pt-BR" sz="2400" b="1" dirty="0">
                <a:solidFill>
                  <a:schemeClr val="accent1">
                    <a:lumMod val="75000"/>
                  </a:schemeClr>
                </a:solidFill>
              </a:rPr>
              <a:t>Impactos </a:t>
            </a:r>
            <a:r>
              <a:rPr lang="pt-BR" sz="2400" b="1" dirty="0" smtClean="0">
                <a:solidFill>
                  <a:schemeClr val="accent1">
                    <a:lumMod val="75000"/>
                  </a:schemeClr>
                </a:solidFill>
              </a:rPr>
              <a:t>biopsicossociais:</a:t>
            </a:r>
            <a:endParaRPr lang="pt-BR" b="1" dirty="0">
              <a:solidFill>
                <a:schemeClr val="accent1">
                  <a:lumMod val="75000"/>
                </a:schemeClr>
              </a:solidFill>
            </a:endParaRPr>
          </a:p>
        </p:txBody>
      </p:sp>
      <p:pic>
        <p:nvPicPr>
          <p:cNvPr id="10" name="Imagem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740352" y="782280"/>
            <a:ext cx="837600" cy="567504"/>
          </a:xfrm>
          <a:prstGeom prst="rect">
            <a:avLst/>
          </a:prstGeom>
        </p:spPr>
      </p:pic>
    </p:spTree>
    <p:extLst>
      <p:ext uri="{BB962C8B-B14F-4D97-AF65-F5344CB8AC3E}">
        <p14:creationId xmlns:p14="http://schemas.microsoft.com/office/powerpoint/2010/main" val="32311251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10"/>
                                        </p:tgtEl>
                                        <p:attrNameLst>
                                          <p:attrName>style.visibility</p:attrName>
                                        </p:attrNameLst>
                                      </p:cBhvr>
                                      <p:to>
                                        <p:strVal val="visible"/>
                                      </p:to>
                                    </p:set>
                                    <p:anim calcmode="lin" valueType="num">
                                      <p:cBhvr additive="base">
                                        <p:cTn id="11" dur="500" fill="hold"/>
                                        <p:tgtEl>
                                          <p:spTgt spid="10"/>
                                        </p:tgtEl>
                                        <p:attrNameLst>
                                          <p:attrName>ppt_x</p:attrName>
                                        </p:attrNameLst>
                                      </p:cBhvr>
                                      <p:tavLst>
                                        <p:tav tm="0">
                                          <p:val>
                                            <p:strVal val="#ppt_x"/>
                                          </p:val>
                                        </p:tav>
                                        <p:tav tm="100000">
                                          <p:val>
                                            <p:strVal val="#ppt_x"/>
                                          </p:val>
                                        </p:tav>
                                      </p:tavLst>
                                    </p:anim>
                                    <p:anim calcmode="lin" valueType="num">
                                      <p:cBhvr additive="base">
                                        <p:cTn id="12"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m 1" descr="pagina interna.png"/>
          <p:cNvPicPr>
            <a:picLocks noChangeAspect="1"/>
          </p:cNvPicPr>
          <p:nvPr/>
        </p:nvPicPr>
        <p:blipFill>
          <a:blip r:embed="rId2" cstate="print"/>
          <a:stretch>
            <a:fillRect/>
          </a:stretch>
        </p:blipFill>
        <p:spPr>
          <a:xfrm>
            <a:off x="0" y="0"/>
            <a:ext cx="9180512" cy="6855023"/>
          </a:xfrm>
          <a:prstGeom prst="rect">
            <a:avLst/>
          </a:prstGeom>
        </p:spPr>
      </p:pic>
      <p:sp>
        <p:nvSpPr>
          <p:cNvPr id="3" name="CaixaDeTexto 2"/>
          <p:cNvSpPr txBox="1"/>
          <p:nvPr/>
        </p:nvSpPr>
        <p:spPr>
          <a:xfrm>
            <a:off x="4355976" y="835200"/>
            <a:ext cx="2232248" cy="584775"/>
          </a:xfrm>
          <a:prstGeom prst="rect">
            <a:avLst/>
          </a:prstGeom>
          <a:noFill/>
        </p:spPr>
        <p:txBody>
          <a:bodyPr wrap="square" rtlCol="0">
            <a:spAutoFit/>
          </a:bodyPr>
          <a:lstStyle/>
          <a:p>
            <a:r>
              <a:rPr lang="pt-BR" sz="2800" b="1" dirty="0" smtClean="0"/>
              <a:t>CONCLUSÃO</a:t>
            </a:r>
            <a:r>
              <a:rPr lang="pt-BR" sz="3200" dirty="0" smtClean="0"/>
              <a:t>:</a:t>
            </a:r>
            <a:endParaRPr lang="pt-BR" sz="3200" dirty="0"/>
          </a:p>
        </p:txBody>
      </p:sp>
      <p:sp>
        <p:nvSpPr>
          <p:cNvPr id="4" name="CaixaDeTexto 3"/>
          <p:cNvSpPr txBox="1"/>
          <p:nvPr/>
        </p:nvSpPr>
        <p:spPr>
          <a:xfrm>
            <a:off x="395536" y="1776293"/>
            <a:ext cx="8425160" cy="5109091"/>
          </a:xfrm>
          <a:prstGeom prst="rect">
            <a:avLst/>
          </a:prstGeom>
          <a:noFill/>
        </p:spPr>
        <p:txBody>
          <a:bodyPr wrap="square" rtlCol="0">
            <a:spAutoFit/>
          </a:bodyPr>
          <a:lstStyle/>
          <a:p>
            <a:pPr algn="just"/>
            <a:r>
              <a:rPr lang="pt-BR" sz="2200" dirty="0"/>
              <a:t>A pesquisa revelou que essa política governamental é vista como importante e necessária pelos sujeitos pesquisados. Todos têm ciência de sua existência, e facilmente a vincularam à relação entre idade e conteúdo apropriado.</a:t>
            </a:r>
          </a:p>
          <a:p>
            <a:pPr algn="just"/>
            <a:endParaRPr lang="pt-BR" sz="2200" dirty="0"/>
          </a:p>
          <a:p>
            <a:pPr algn="just"/>
            <a:r>
              <a:rPr lang="pt-BR" sz="2200" dirty="0"/>
              <a:t>Apesar disso, os pais não exercem efetivo controle sobre o que os filhos jogam.</a:t>
            </a:r>
          </a:p>
          <a:p>
            <a:pPr algn="just">
              <a:buNone/>
            </a:pPr>
            <a:endParaRPr lang="pt-BR" sz="2200" dirty="0"/>
          </a:p>
          <a:p>
            <a:pPr algn="just"/>
            <a:r>
              <a:rPr lang="pt-BR" sz="2200" dirty="0"/>
              <a:t>Os adolescentes e pré-adolescentes expressaram desinteresse em levar em consideração a classificação para avaliar os jogos. </a:t>
            </a:r>
          </a:p>
          <a:p>
            <a:pPr algn="just">
              <a:buNone/>
            </a:pPr>
            <a:endParaRPr lang="pt-BR" sz="2200" dirty="0"/>
          </a:p>
          <a:p>
            <a:pPr algn="just"/>
            <a:r>
              <a:rPr lang="pt-BR" sz="2200" dirty="0"/>
              <a:t>Os critérios, tais quais adotados pela política brasileira na área, são desconhecidos pelos pais em geral.  Adolescentes e pré-adolescentes tem uma compreensão melhor sobre os conteúdos associados.</a:t>
            </a:r>
          </a:p>
          <a:p>
            <a:endParaRPr lang="pt-BR" dirty="0"/>
          </a:p>
        </p:txBody>
      </p:sp>
      <p:pic>
        <p:nvPicPr>
          <p:cNvPr id="6" name="Imagem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030510" y="603921"/>
            <a:ext cx="941300" cy="1053202"/>
          </a:xfrm>
          <a:prstGeom prst="rect">
            <a:avLst/>
          </a:prstGeom>
        </p:spPr>
      </p:pic>
      <p:pic>
        <p:nvPicPr>
          <p:cNvPr id="7" name="Imagem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059832" y="783777"/>
            <a:ext cx="1023546" cy="693490"/>
          </a:xfrm>
          <a:prstGeom prst="rect">
            <a:avLst/>
          </a:prstGeom>
        </p:spPr>
      </p:pic>
    </p:spTree>
    <p:extLst>
      <p:ext uri="{BB962C8B-B14F-4D97-AF65-F5344CB8AC3E}">
        <p14:creationId xmlns:p14="http://schemas.microsoft.com/office/powerpoint/2010/main" val="35238903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m 1" descr="pagina interna.png"/>
          <p:cNvPicPr>
            <a:picLocks noChangeAspect="1"/>
          </p:cNvPicPr>
          <p:nvPr/>
        </p:nvPicPr>
        <p:blipFill>
          <a:blip r:embed="rId2" cstate="print"/>
          <a:stretch>
            <a:fillRect/>
          </a:stretch>
        </p:blipFill>
        <p:spPr>
          <a:xfrm>
            <a:off x="-53062" y="10726"/>
            <a:ext cx="9180512" cy="6855023"/>
          </a:xfrm>
          <a:prstGeom prst="rect">
            <a:avLst/>
          </a:prstGeom>
        </p:spPr>
      </p:pic>
      <p:sp>
        <p:nvSpPr>
          <p:cNvPr id="4" name="CaixaDeTexto 3"/>
          <p:cNvSpPr txBox="1"/>
          <p:nvPr/>
        </p:nvSpPr>
        <p:spPr>
          <a:xfrm>
            <a:off x="285720" y="1687354"/>
            <a:ext cx="8352928" cy="5170646"/>
          </a:xfrm>
          <a:prstGeom prst="rect">
            <a:avLst/>
          </a:prstGeom>
          <a:noFill/>
        </p:spPr>
        <p:txBody>
          <a:bodyPr wrap="square" rtlCol="0">
            <a:spAutoFit/>
          </a:bodyPr>
          <a:lstStyle/>
          <a:p>
            <a:pPr algn="just"/>
            <a:r>
              <a:rPr lang="pt-BR" sz="2400" dirty="0"/>
              <a:t>A preocupação que ficou evidente na fala da maioria dos pais, especialmente as mães, foi com relação ao tempo que os filhos se dedicam aos jogos. Alguns consideraram que os jogos são viciantes, e as obrigações escolares ficam prejudicadas por causa disso. </a:t>
            </a:r>
          </a:p>
          <a:p>
            <a:pPr algn="just"/>
            <a:endParaRPr lang="pt-BR" sz="2400" dirty="0"/>
          </a:p>
          <a:p>
            <a:pPr algn="just"/>
            <a:r>
              <a:rPr lang="pt-BR" sz="2400" dirty="0"/>
              <a:t>Nem pais nem os adolescentes e pré-adolescentes consideraram que suas realidades foram afetadas negativamente por causa dos conteúdos dos jogos, a exceção dessa questão do tempo mencionada</a:t>
            </a:r>
            <a:r>
              <a:rPr lang="pt-BR" sz="2400" dirty="0" smtClean="0"/>
              <a:t>.</a:t>
            </a:r>
          </a:p>
          <a:p>
            <a:pPr algn="just"/>
            <a:endParaRPr lang="pt-BR" sz="2400" dirty="0" smtClean="0"/>
          </a:p>
          <a:p>
            <a:pPr algn="just"/>
            <a:r>
              <a:rPr lang="pt-BR" sz="2400" dirty="0" smtClean="0"/>
              <a:t>A categoria “classe social” mostrou-se irrelevante na maioria </a:t>
            </a:r>
            <a:r>
              <a:rPr lang="pt-BR" sz="2400" smtClean="0"/>
              <a:t>dos resultados.</a:t>
            </a:r>
            <a:endParaRPr lang="pt-BR" sz="2400" dirty="0"/>
          </a:p>
          <a:p>
            <a:endParaRPr lang="pt-BR" dirty="0"/>
          </a:p>
        </p:txBody>
      </p:sp>
      <p:pic>
        <p:nvPicPr>
          <p:cNvPr id="7" name="Imagem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030510" y="603921"/>
            <a:ext cx="941300" cy="1053202"/>
          </a:xfrm>
          <a:prstGeom prst="rect">
            <a:avLst/>
          </a:prstGeom>
        </p:spPr>
      </p:pic>
      <p:pic>
        <p:nvPicPr>
          <p:cNvPr id="8" name="Imagem 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059832" y="835200"/>
            <a:ext cx="1023546" cy="693490"/>
          </a:xfrm>
          <a:prstGeom prst="rect">
            <a:avLst/>
          </a:prstGeom>
        </p:spPr>
      </p:pic>
      <p:sp>
        <p:nvSpPr>
          <p:cNvPr id="9" name="CaixaDeTexto 8"/>
          <p:cNvSpPr txBox="1"/>
          <p:nvPr/>
        </p:nvSpPr>
        <p:spPr>
          <a:xfrm>
            <a:off x="4355976" y="835200"/>
            <a:ext cx="2232248" cy="584775"/>
          </a:xfrm>
          <a:prstGeom prst="rect">
            <a:avLst/>
          </a:prstGeom>
          <a:noFill/>
        </p:spPr>
        <p:txBody>
          <a:bodyPr wrap="square" rtlCol="0">
            <a:spAutoFit/>
          </a:bodyPr>
          <a:lstStyle/>
          <a:p>
            <a:r>
              <a:rPr lang="pt-BR" sz="2800" b="1" dirty="0" smtClean="0"/>
              <a:t>CONCLUSÃO</a:t>
            </a:r>
            <a:r>
              <a:rPr lang="pt-BR" sz="3200" dirty="0" smtClean="0"/>
              <a:t>:</a:t>
            </a:r>
            <a:endParaRPr lang="pt-BR" sz="3200" dirty="0"/>
          </a:p>
        </p:txBody>
      </p:sp>
    </p:spTree>
    <p:extLst>
      <p:ext uri="{BB962C8B-B14F-4D97-AF65-F5344CB8AC3E}">
        <p14:creationId xmlns:p14="http://schemas.microsoft.com/office/powerpoint/2010/main" val="27324674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m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1939" y="-59367"/>
            <a:ext cx="9175939" cy="6984994"/>
          </a:xfrm>
          <a:prstGeom prst="rect">
            <a:avLst/>
          </a:prstGeom>
        </p:spPr>
      </p:pic>
      <p:pic>
        <p:nvPicPr>
          <p:cNvPr id="6" name="Imagem 5" descr="logo signates.png"/>
          <p:cNvPicPr>
            <a:picLocks noChangeAspect="1"/>
          </p:cNvPicPr>
          <p:nvPr/>
        </p:nvPicPr>
        <p:blipFill>
          <a:blip r:embed="rId3" cstate="print">
            <a:biLevel thresh="25000"/>
            <a:extLst>
              <a:ext uri="{BEBA8EAE-BF5A-486C-A8C5-ECC9F3942E4B}">
                <a14:imgProps xmlns:a14="http://schemas.microsoft.com/office/drawing/2010/main">
                  <a14:imgLayer r:embed="rId4">
                    <a14:imgEffect>
                      <a14:artisticPhotocopy/>
                    </a14:imgEffect>
                  </a14:imgLayer>
                </a14:imgProps>
              </a:ext>
            </a:extLst>
          </a:blip>
          <a:stretch>
            <a:fillRect/>
          </a:stretch>
        </p:blipFill>
        <p:spPr>
          <a:xfrm>
            <a:off x="899592" y="3465766"/>
            <a:ext cx="3759238" cy="1907450"/>
          </a:xfrm>
          <a:prstGeom prst="rect">
            <a:avLst/>
          </a:prstGeom>
        </p:spPr>
      </p:pic>
      <p:pic>
        <p:nvPicPr>
          <p:cNvPr id="7" name="Imagem 6"/>
          <p:cNvPicPr>
            <a:picLocks noChangeAspect="1"/>
          </p:cNvPicPr>
          <p:nvPr/>
        </p:nvPicPr>
        <p:blipFill>
          <a:blip r:embed="rId5" cstate="print">
            <a:clrChange>
              <a:clrFrom>
                <a:srgbClr val="FCFCFC"/>
              </a:clrFrom>
              <a:clrTo>
                <a:srgbClr val="FCFCFC">
                  <a:alpha val="0"/>
                </a:srgbClr>
              </a:clrTo>
            </a:clrChange>
            <a:extLst>
              <a:ext uri="{28A0092B-C50C-407E-A947-70E740481C1C}">
                <a14:useLocalDpi xmlns:a14="http://schemas.microsoft.com/office/drawing/2010/main" val="0"/>
              </a:ext>
            </a:extLst>
          </a:blip>
          <a:stretch>
            <a:fillRect/>
          </a:stretch>
        </p:blipFill>
        <p:spPr>
          <a:xfrm>
            <a:off x="670554" y="661054"/>
            <a:ext cx="1960428" cy="2119874"/>
          </a:xfrm>
          <a:prstGeom prst="rect">
            <a:avLst/>
          </a:prstGeom>
        </p:spPr>
      </p:pic>
    </p:spTree>
    <p:extLst>
      <p:ext uri="{BB962C8B-B14F-4D97-AF65-F5344CB8AC3E}">
        <p14:creationId xmlns:p14="http://schemas.microsoft.com/office/powerpoint/2010/main" val="69824245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m 1" descr="pagina interna.png"/>
          <p:cNvPicPr>
            <a:picLocks noChangeAspect="1"/>
          </p:cNvPicPr>
          <p:nvPr/>
        </p:nvPicPr>
        <p:blipFill>
          <a:blip r:embed="rId2" cstate="print"/>
          <a:stretch>
            <a:fillRect/>
          </a:stretch>
        </p:blipFill>
        <p:spPr>
          <a:xfrm>
            <a:off x="0" y="-41992"/>
            <a:ext cx="9144000" cy="6855023"/>
          </a:xfrm>
          <a:prstGeom prst="rect">
            <a:avLst/>
          </a:prstGeom>
        </p:spPr>
      </p:pic>
      <p:sp>
        <p:nvSpPr>
          <p:cNvPr id="6" name="CaixaDeTexto 5"/>
          <p:cNvSpPr txBox="1"/>
          <p:nvPr/>
        </p:nvSpPr>
        <p:spPr>
          <a:xfrm>
            <a:off x="2556000" y="835200"/>
            <a:ext cx="5904656" cy="523220"/>
          </a:xfrm>
          <a:prstGeom prst="rect">
            <a:avLst/>
          </a:prstGeom>
          <a:noFill/>
        </p:spPr>
        <p:txBody>
          <a:bodyPr wrap="square" rtlCol="0">
            <a:spAutoFit/>
          </a:bodyPr>
          <a:lstStyle/>
          <a:p>
            <a:r>
              <a:rPr lang="pt-BR" sz="2800" b="1" dirty="0" smtClean="0"/>
              <a:t>OBJETIVO GERAL:</a:t>
            </a:r>
            <a:endParaRPr lang="pt-BR" sz="2800" b="1" dirty="0"/>
          </a:p>
        </p:txBody>
      </p:sp>
      <p:sp>
        <p:nvSpPr>
          <p:cNvPr id="7" name="CaixaDeTexto 6"/>
          <p:cNvSpPr txBox="1"/>
          <p:nvPr/>
        </p:nvSpPr>
        <p:spPr>
          <a:xfrm>
            <a:off x="467544" y="1916832"/>
            <a:ext cx="8208912" cy="3108543"/>
          </a:xfrm>
          <a:prstGeom prst="rect">
            <a:avLst/>
          </a:prstGeom>
          <a:noFill/>
        </p:spPr>
        <p:txBody>
          <a:bodyPr wrap="square" rtlCol="0">
            <a:spAutoFit/>
          </a:bodyPr>
          <a:lstStyle/>
          <a:p>
            <a:pPr algn="just"/>
            <a:r>
              <a:rPr lang="pt-BR" sz="2800" b="1" dirty="0"/>
              <a:t>Saber até que ponto os pais e os filhos conhecem, compreendem e levam em consideração para a decisão de consumo de jogos as categorias de classificação indicativa, e de que maneira percebem os impactos biopsicossociais em razão dos conteúdos veiculados, especialmente em relação a sexo, violência e uso de drogas.</a:t>
            </a:r>
          </a:p>
        </p:txBody>
      </p:sp>
    </p:spTree>
    <p:extLst>
      <p:ext uri="{BB962C8B-B14F-4D97-AF65-F5344CB8AC3E}">
        <p14:creationId xmlns:p14="http://schemas.microsoft.com/office/powerpoint/2010/main" val="13393198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m 1" descr="pagina interna.png"/>
          <p:cNvPicPr>
            <a:picLocks noChangeAspect="1"/>
          </p:cNvPicPr>
          <p:nvPr/>
        </p:nvPicPr>
        <p:blipFill>
          <a:blip r:embed="rId2" cstate="print"/>
          <a:stretch>
            <a:fillRect/>
          </a:stretch>
        </p:blipFill>
        <p:spPr>
          <a:xfrm>
            <a:off x="0" y="-35914"/>
            <a:ext cx="9251504" cy="6855023"/>
          </a:xfrm>
          <a:prstGeom prst="rect">
            <a:avLst/>
          </a:prstGeom>
        </p:spPr>
      </p:pic>
      <p:sp>
        <p:nvSpPr>
          <p:cNvPr id="3" name="CaixaDeTexto 2"/>
          <p:cNvSpPr txBox="1"/>
          <p:nvPr/>
        </p:nvSpPr>
        <p:spPr>
          <a:xfrm>
            <a:off x="2556000" y="835200"/>
            <a:ext cx="6120680" cy="523220"/>
          </a:xfrm>
          <a:prstGeom prst="rect">
            <a:avLst/>
          </a:prstGeom>
          <a:noFill/>
        </p:spPr>
        <p:txBody>
          <a:bodyPr wrap="square" rtlCol="0">
            <a:spAutoFit/>
          </a:bodyPr>
          <a:lstStyle/>
          <a:p>
            <a:r>
              <a:rPr lang="pt-BR" sz="2800" b="1" dirty="0" smtClean="0"/>
              <a:t>OBJETIVOS ESPECÍFICOS:</a:t>
            </a:r>
            <a:endParaRPr lang="pt-BR" sz="2800" b="1" dirty="0"/>
          </a:p>
        </p:txBody>
      </p:sp>
      <p:sp>
        <p:nvSpPr>
          <p:cNvPr id="4" name="CaixaDeTexto 3"/>
          <p:cNvSpPr txBox="1"/>
          <p:nvPr/>
        </p:nvSpPr>
        <p:spPr>
          <a:xfrm>
            <a:off x="395536" y="2060848"/>
            <a:ext cx="8352928" cy="1477328"/>
          </a:xfrm>
          <a:prstGeom prst="rect">
            <a:avLst/>
          </a:prstGeom>
          <a:noFill/>
        </p:spPr>
        <p:txBody>
          <a:bodyPr wrap="square" rtlCol="0">
            <a:spAutoFit/>
          </a:bodyPr>
          <a:lstStyle/>
          <a:p>
            <a:pPr marL="342900" lvl="0" indent="-342900" algn="just">
              <a:buFont typeface="Wingdings" panose="05000000000000000000" pitchFamily="2" charset="2"/>
              <a:buChar char="v"/>
            </a:pPr>
            <a:r>
              <a:rPr lang="pt-BR" sz="2400" dirty="0"/>
              <a:t>Verificar o grau de conhecimento e os modos de compreensão e de utilização, de pais, crianças e adolescentes, das categorias da classificação indicativa no Brasil.</a:t>
            </a:r>
          </a:p>
          <a:p>
            <a:endParaRPr lang="pt-BR" dirty="0"/>
          </a:p>
        </p:txBody>
      </p:sp>
      <p:sp>
        <p:nvSpPr>
          <p:cNvPr id="5" name="CaixaDeTexto 4"/>
          <p:cNvSpPr txBox="1"/>
          <p:nvPr/>
        </p:nvSpPr>
        <p:spPr>
          <a:xfrm>
            <a:off x="395536" y="3463840"/>
            <a:ext cx="8281144" cy="1477328"/>
          </a:xfrm>
          <a:prstGeom prst="rect">
            <a:avLst/>
          </a:prstGeom>
          <a:noFill/>
        </p:spPr>
        <p:txBody>
          <a:bodyPr wrap="square" rtlCol="0">
            <a:spAutoFit/>
          </a:bodyPr>
          <a:lstStyle/>
          <a:p>
            <a:pPr marL="342900" indent="-342900" algn="just" fontAlgn="base">
              <a:buFont typeface="Wingdings" panose="05000000000000000000" pitchFamily="2" charset="2"/>
              <a:buChar char="v"/>
            </a:pPr>
            <a:r>
              <a:rPr lang="pt-BR" sz="2400" dirty="0"/>
              <a:t>Identificar, junto a crianças e adolescentes, a relação entre preferência por jogos eletrônicos e o entendimento que têm da classificação indicativa.</a:t>
            </a:r>
          </a:p>
          <a:p>
            <a:pPr lvl="0" fontAlgn="base"/>
            <a:endParaRPr lang="pt-BR" dirty="0"/>
          </a:p>
        </p:txBody>
      </p:sp>
      <p:sp>
        <p:nvSpPr>
          <p:cNvPr id="6" name="CaixaDeTexto 5"/>
          <p:cNvSpPr txBox="1"/>
          <p:nvPr/>
        </p:nvSpPr>
        <p:spPr>
          <a:xfrm>
            <a:off x="395536" y="4869160"/>
            <a:ext cx="8352928" cy="1477328"/>
          </a:xfrm>
          <a:prstGeom prst="rect">
            <a:avLst/>
          </a:prstGeom>
          <a:noFill/>
        </p:spPr>
        <p:txBody>
          <a:bodyPr wrap="square" rtlCol="0">
            <a:spAutoFit/>
          </a:bodyPr>
          <a:lstStyle/>
          <a:p>
            <a:pPr marL="342900" lvl="0" indent="-342900" algn="just">
              <a:buFont typeface="Wingdings" panose="05000000000000000000" pitchFamily="2" charset="2"/>
              <a:buChar char="v"/>
            </a:pPr>
            <a:r>
              <a:rPr lang="pt-BR" sz="2400" dirty="0"/>
              <a:t>Saber quais sentidos os sujeitos pesquisados produzem em relação à possível influência dos conteúdos dos jogos em suas maneiras de pensar e agir.</a:t>
            </a:r>
          </a:p>
          <a:p>
            <a:endParaRPr lang="pt-BR" dirty="0"/>
          </a:p>
        </p:txBody>
      </p:sp>
    </p:spTree>
    <p:extLst>
      <p:ext uri="{BB962C8B-B14F-4D97-AF65-F5344CB8AC3E}">
        <p14:creationId xmlns:p14="http://schemas.microsoft.com/office/powerpoint/2010/main" val="4534744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m 1" descr="pagina interna.png"/>
          <p:cNvPicPr>
            <a:picLocks noChangeAspect="1"/>
          </p:cNvPicPr>
          <p:nvPr/>
        </p:nvPicPr>
        <p:blipFill>
          <a:blip r:embed="rId2" cstate="print"/>
          <a:stretch>
            <a:fillRect/>
          </a:stretch>
        </p:blipFill>
        <p:spPr>
          <a:xfrm>
            <a:off x="0" y="-35914"/>
            <a:ext cx="9251504" cy="6855023"/>
          </a:xfrm>
          <a:prstGeom prst="rect">
            <a:avLst/>
          </a:prstGeom>
        </p:spPr>
      </p:pic>
      <p:sp>
        <p:nvSpPr>
          <p:cNvPr id="3" name="CaixaDeTexto 2"/>
          <p:cNvSpPr txBox="1"/>
          <p:nvPr/>
        </p:nvSpPr>
        <p:spPr>
          <a:xfrm>
            <a:off x="2555776" y="836712"/>
            <a:ext cx="6120680" cy="523220"/>
          </a:xfrm>
          <a:prstGeom prst="rect">
            <a:avLst/>
          </a:prstGeom>
          <a:noFill/>
        </p:spPr>
        <p:txBody>
          <a:bodyPr wrap="square" rtlCol="0">
            <a:spAutoFit/>
          </a:bodyPr>
          <a:lstStyle/>
          <a:p>
            <a:r>
              <a:rPr lang="pt-BR" sz="2800" b="1" dirty="0" smtClean="0"/>
              <a:t>METODOLOGIA:</a:t>
            </a:r>
            <a:endParaRPr lang="pt-BR" b="1" dirty="0"/>
          </a:p>
        </p:txBody>
      </p:sp>
      <p:sp>
        <p:nvSpPr>
          <p:cNvPr id="4" name="CaixaDeTexto 3"/>
          <p:cNvSpPr txBox="1"/>
          <p:nvPr/>
        </p:nvSpPr>
        <p:spPr>
          <a:xfrm>
            <a:off x="395536" y="1988840"/>
            <a:ext cx="8424936" cy="738664"/>
          </a:xfrm>
          <a:prstGeom prst="rect">
            <a:avLst/>
          </a:prstGeom>
          <a:noFill/>
        </p:spPr>
        <p:txBody>
          <a:bodyPr wrap="square" rtlCol="0">
            <a:spAutoFit/>
          </a:bodyPr>
          <a:lstStyle/>
          <a:p>
            <a:r>
              <a:rPr lang="pt-BR" sz="2400" b="1" dirty="0" smtClean="0"/>
              <a:t>1ª Etapa: revisão bibliográfica.</a:t>
            </a:r>
            <a:endParaRPr lang="pt-BR" b="1" dirty="0" smtClean="0"/>
          </a:p>
          <a:p>
            <a:endParaRPr lang="pt-BR" dirty="0"/>
          </a:p>
        </p:txBody>
      </p:sp>
      <p:sp>
        <p:nvSpPr>
          <p:cNvPr id="5" name="CaixaDeTexto 4"/>
          <p:cNvSpPr txBox="1"/>
          <p:nvPr/>
        </p:nvSpPr>
        <p:spPr>
          <a:xfrm>
            <a:off x="413284" y="2636912"/>
            <a:ext cx="8424936" cy="738664"/>
          </a:xfrm>
          <a:prstGeom prst="rect">
            <a:avLst/>
          </a:prstGeom>
          <a:noFill/>
        </p:spPr>
        <p:txBody>
          <a:bodyPr wrap="square" rtlCol="0">
            <a:spAutoFit/>
          </a:bodyPr>
          <a:lstStyle/>
          <a:p>
            <a:r>
              <a:rPr lang="pt-BR" sz="2400" b="1" dirty="0"/>
              <a:t>2ª Etapa: pesquisa empírica.</a:t>
            </a:r>
            <a:r>
              <a:rPr lang="pt-BR" dirty="0"/>
              <a:t> </a:t>
            </a:r>
          </a:p>
          <a:p>
            <a:endParaRPr lang="pt-BR" dirty="0"/>
          </a:p>
        </p:txBody>
      </p:sp>
      <p:sp>
        <p:nvSpPr>
          <p:cNvPr id="7" name="CaixaDeTexto 6"/>
          <p:cNvSpPr txBox="1"/>
          <p:nvPr/>
        </p:nvSpPr>
        <p:spPr>
          <a:xfrm>
            <a:off x="395536" y="3573016"/>
            <a:ext cx="8424936" cy="461665"/>
          </a:xfrm>
          <a:prstGeom prst="rect">
            <a:avLst/>
          </a:prstGeom>
          <a:noFill/>
        </p:spPr>
        <p:txBody>
          <a:bodyPr wrap="square" rtlCol="0">
            <a:spAutoFit/>
          </a:bodyPr>
          <a:lstStyle/>
          <a:p>
            <a:r>
              <a:rPr lang="pt-BR" sz="2400" b="1" dirty="0" smtClean="0"/>
              <a:t>COLETA DE DADOS: setembro / novembro de 2014  em Goiânia.</a:t>
            </a:r>
            <a:endParaRPr lang="pt-BR" b="1" dirty="0"/>
          </a:p>
        </p:txBody>
      </p:sp>
      <p:sp>
        <p:nvSpPr>
          <p:cNvPr id="8" name="CaixaDeTexto 7"/>
          <p:cNvSpPr txBox="1"/>
          <p:nvPr/>
        </p:nvSpPr>
        <p:spPr>
          <a:xfrm>
            <a:off x="395536" y="4293096"/>
            <a:ext cx="8424936" cy="1107996"/>
          </a:xfrm>
          <a:prstGeom prst="rect">
            <a:avLst/>
          </a:prstGeom>
          <a:noFill/>
        </p:spPr>
        <p:txBody>
          <a:bodyPr wrap="square" rtlCol="0">
            <a:spAutoFit/>
          </a:bodyPr>
          <a:lstStyle/>
          <a:p>
            <a:pPr algn="just"/>
            <a:r>
              <a:rPr lang="pt-BR" sz="2400" b="1" dirty="0" smtClean="0"/>
              <a:t>Pais:</a:t>
            </a:r>
            <a:r>
              <a:rPr lang="pt-BR" sz="2400" dirty="0" smtClean="0"/>
              <a:t> Técnica </a:t>
            </a:r>
            <a:r>
              <a:rPr lang="pt-BR" sz="2400" dirty="0"/>
              <a:t>qualitativa de entrevista em </a:t>
            </a:r>
            <a:r>
              <a:rPr lang="pt-BR" sz="2400" dirty="0" smtClean="0"/>
              <a:t>profundidade, </a:t>
            </a:r>
            <a:r>
              <a:rPr lang="pt-BR" sz="2400" dirty="0"/>
              <a:t>por meio de arranjo tópico semiestruturado.</a:t>
            </a:r>
          </a:p>
          <a:p>
            <a:endParaRPr lang="pt-BR" dirty="0"/>
          </a:p>
        </p:txBody>
      </p:sp>
      <p:sp>
        <p:nvSpPr>
          <p:cNvPr id="9" name="CaixaDeTexto 8"/>
          <p:cNvSpPr txBox="1"/>
          <p:nvPr/>
        </p:nvSpPr>
        <p:spPr>
          <a:xfrm>
            <a:off x="395536" y="5216426"/>
            <a:ext cx="8424936" cy="1107996"/>
          </a:xfrm>
          <a:prstGeom prst="rect">
            <a:avLst/>
          </a:prstGeom>
          <a:noFill/>
        </p:spPr>
        <p:txBody>
          <a:bodyPr wrap="square" rtlCol="0">
            <a:spAutoFit/>
          </a:bodyPr>
          <a:lstStyle/>
          <a:p>
            <a:pPr algn="just"/>
            <a:r>
              <a:rPr lang="pt-BR" sz="2400" b="1" dirty="0" smtClean="0"/>
              <a:t>Jogadores:</a:t>
            </a:r>
            <a:r>
              <a:rPr lang="pt-BR" sz="2400" dirty="0" smtClean="0"/>
              <a:t> Técnica </a:t>
            </a:r>
            <a:r>
              <a:rPr lang="pt-BR" sz="2400" dirty="0"/>
              <a:t>qualitativa de grupo focal (adolescentes e pré-adolescentes), por meio de arranjo tópico semiestruturado.</a:t>
            </a:r>
          </a:p>
          <a:p>
            <a:endParaRPr lang="pt-BR" dirty="0"/>
          </a:p>
        </p:txBody>
      </p:sp>
    </p:spTree>
    <p:extLst>
      <p:ext uri="{BB962C8B-B14F-4D97-AF65-F5344CB8AC3E}">
        <p14:creationId xmlns:p14="http://schemas.microsoft.com/office/powerpoint/2010/main" val="9491907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fade">
                                      <p:cBhvr>
                                        <p:cTn id="17" dur="500"/>
                                        <p:tgtEl>
                                          <p:spTgt spid="7"/>
                                        </p:tgtEl>
                                      </p:cBhvr>
                                    </p:animEffect>
                                  </p:childTnLst>
                                </p:cTn>
                              </p:par>
                            </p:childTnLst>
                          </p:cTn>
                        </p:par>
                      </p:childTnLst>
                    </p:cTn>
                  </p:par>
                  <p:par>
                    <p:cTn id="18" fill="hold">
                      <p:stCondLst>
                        <p:cond delay="indefinite"/>
                      </p:stCondLst>
                      <p:childTnLst>
                        <p:par>
                          <p:cTn id="19" fill="hold">
                            <p:stCondLst>
                              <p:cond delay="0"/>
                            </p:stCondLst>
                            <p:childTnLst>
                              <p:par>
                                <p:cTn id="20" presetID="1" presetClass="entr" presetSubtype="0" fill="hold" grpId="0" nodeType="clickEffect">
                                  <p:stCondLst>
                                    <p:cond delay="0"/>
                                  </p:stCondLst>
                                  <p:childTnLst>
                                    <p:set>
                                      <p:cBhvr>
                                        <p:cTn id="21" dur="1" fill="hold">
                                          <p:stCondLst>
                                            <p:cond delay="0"/>
                                          </p:stCondLst>
                                        </p:cTn>
                                        <p:tgtEl>
                                          <p:spTgt spid="8"/>
                                        </p:tgtEl>
                                        <p:attrNameLst>
                                          <p:attrName>style.visibility</p:attrName>
                                        </p:attrNameLst>
                                      </p:cBhvr>
                                      <p:to>
                                        <p:strVal val="visible"/>
                                      </p:to>
                                    </p:set>
                                  </p:childTnLst>
                                </p:cTn>
                              </p:par>
                            </p:childTnLst>
                          </p:cTn>
                        </p:par>
                      </p:childTnLst>
                    </p:cTn>
                  </p:par>
                  <p:par>
                    <p:cTn id="22" fill="hold">
                      <p:stCondLst>
                        <p:cond delay="indefinite"/>
                      </p:stCondLst>
                      <p:childTnLst>
                        <p:par>
                          <p:cTn id="23" fill="hold">
                            <p:stCondLst>
                              <p:cond delay="0"/>
                            </p:stCondLst>
                            <p:childTnLst>
                              <p:par>
                                <p:cTn id="24" presetID="1" presetClass="entr" presetSubtype="0" fill="hold" grpId="0" nodeType="clickEffect">
                                  <p:stCondLst>
                                    <p:cond delay="0"/>
                                  </p:stCondLst>
                                  <p:childTnLst>
                                    <p:set>
                                      <p:cBhvr>
                                        <p:cTn id="25"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7" grpId="0"/>
      <p:bldP spid="8" grpId="0"/>
      <p:bldP spid="9"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m 2" descr="pagina interna.png"/>
          <p:cNvPicPr>
            <a:picLocks noChangeAspect="1"/>
          </p:cNvPicPr>
          <p:nvPr/>
        </p:nvPicPr>
        <p:blipFill>
          <a:blip r:embed="rId2" cstate="print"/>
          <a:stretch>
            <a:fillRect/>
          </a:stretch>
        </p:blipFill>
        <p:spPr>
          <a:xfrm>
            <a:off x="0" y="1488"/>
            <a:ext cx="9144000" cy="6855023"/>
          </a:xfrm>
          <a:prstGeom prst="rect">
            <a:avLst/>
          </a:prstGeom>
        </p:spPr>
      </p:pic>
      <p:sp>
        <p:nvSpPr>
          <p:cNvPr id="4" name="CaixaDeTexto 3"/>
          <p:cNvSpPr txBox="1"/>
          <p:nvPr/>
        </p:nvSpPr>
        <p:spPr>
          <a:xfrm>
            <a:off x="2556000" y="835200"/>
            <a:ext cx="6192464" cy="892552"/>
          </a:xfrm>
          <a:prstGeom prst="rect">
            <a:avLst/>
          </a:prstGeom>
          <a:noFill/>
        </p:spPr>
        <p:txBody>
          <a:bodyPr wrap="square" rtlCol="0">
            <a:spAutoFit/>
          </a:bodyPr>
          <a:lstStyle/>
          <a:p>
            <a:pPr algn="just"/>
            <a:r>
              <a:rPr lang="pt-BR" sz="2800" b="1" dirty="0"/>
              <a:t>OS SUJEITOS DA PESQUISA:</a:t>
            </a:r>
          </a:p>
          <a:p>
            <a:endParaRPr lang="pt-BR" sz="2400" b="1" dirty="0"/>
          </a:p>
        </p:txBody>
      </p:sp>
      <p:sp>
        <p:nvSpPr>
          <p:cNvPr id="5" name="CaixaDeTexto 4"/>
          <p:cNvSpPr txBox="1"/>
          <p:nvPr/>
        </p:nvSpPr>
        <p:spPr>
          <a:xfrm>
            <a:off x="467544" y="1763524"/>
            <a:ext cx="7956884" cy="400110"/>
          </a:xfrm>
          <a:prstGeom prst="rect">
            <a:avLst/>
          </a:prstGeom>
          <a:noFill/>
        </p:spPr>
        <p:txBody>
          <a:bodyPr wrap="square" rtlCol="0">
            <a:spAutoFit/>
          </a:bodyPr>
          <a:lstStyle/>
          <a:p>
            <a:endParaRPr lang="pt-BR" sz="2000" b="1" dirty="0"/>
          </a:p>
        </p:txBody>
      </p:sp>
      <p:sp>
        <p:nvSpPr>
          <p:cNvPr id="6" name="CaixaDeTexto 5"/>
          <p:cNvSpPr txBox="1"/>
          <p:nvPr/>
        </p:nvSpPr>
        <p:spPr>
          <a:xfrm>
            <a:off x="431540" y="2060848"/>
            <a:ext cx="8100900" cy="830997"/>
          </a:xfrm>
          <a:prstGeom prst="rect">
            <a:avLst/>
          </a:prstGeom>
          <a:noFill/>
        </p:spPr>
        <p:txBody>
          <a:bodyPr wrap="square" rtlCol="0">
            <a:spAutoFit/>
          </a:bodyPr>
          <a:lstStyle/>
          <a:p>
            <a:r>
              <a:rPr lang="pt-BR" sz="2400" dirty="0" smtClean="0"/>
              <a:t>Esta pesquisa entrevistou um total de 54 sujeitos, 15 pais e 39 jogadores (20 pré-adolescentes e 19 adolescentes).</a:t>
            </a:r>
            <a:endParaRPr lang="pt-BR" sz="2400" dirty="0"/>
          </a:p>
        </p:txBody>
      </p:sp>
      <p:sp>
        <p:nvSpPr>
          <p:cNvPr id="7" name="CaixaDeTexto 6"/>
          <p:cNvSpPr txBox="1"/>
          <p:nvPr/>
        </p:nvSpPr>
        <p:spPr>
          <a:xfrm>
            <a:off x="539552" y="3789040"/>
            <a:ext cx="8208912" cy="369332"/>
          </a:xfrm>
          <a:prstGeom prst="rect">
            <a:avLst/>
          </a:prstGeom>
          <a:noFill/>
        </p:spPr>
        <p:txBody>
          <a:bodyPr wrap="square" rtlCol="0">
            <a:spAutoFit/>
          </a:bodyPr>
          <a:lstStyle/>
          <a:p>
            <a:endParaRPr lang="pt-BR" dirty="0"/>
          </a:p>
        </p:txBody>
      </p:sp>
      <p:sp>
        <p:nvSpPr>
          <p:cNvPr id="8" name="CaixaDeTexto 7"/>
          <p:cNvSpPr txBox="1"/>
          <p:nvPr/>
        </p:nvSpPr>
        <p:spPr>
          <a:xfrm>
            <a:off x="539552" y="3789040"/>
            <a:ext cx="7992888" cy="369332"/>
          </a:xfrm>
          <a:prstGeom prst="rect">
            <a:avLst/>
          </a:prstGeom>
          <a:noFill/>
        </p:spPr>
        <p:txBody>
          <a:bodyPr wrap="square" rtlCol="0">
            <a:spAutoFit/>
          </a:bodyPr>
          <a:lstStyle/>
          <a:p>
            <a:pPr algn="r"/>
            <a:endParaRPr lang="pt-BR" i="1" dirty="0"/>
          </a:p>
        </p:txBody>
      </p:sp>
      <p:graphicFrame>
        <p:nvGraphicFramePr>
          <p:cNvPr id="9" name="Tabela 8"/>
          <p:cNvGraphicFramePr>
            <a:graphicFrameLocks noGrp="1"/>
          </p:cNvGraphicFramePr>
          <p:nvPr>
            <p:extLst>
              <p:ext uri="{D42A27DB-BD31-4B8C-83A1-F6EECF244321}">
                <p14:modId xmlns:p14="http://schemas.microsoft.com/office/powerpoint/2010/main" val="1297276596"/>
              </p:ext>
            </p:extLst>
          </p:nvPr>
        </p:nvGraphicFramePr>
        <p:xfrm>
          <a:off x="513891" y="3212976"/>
          <a:ext cx="8136905" cy="2208276"/>
        </p:xfrm>
        <a:graphic>
          <a:graphicData uri="http://schemas.openxmlformats.org/drawingml/2006/table">
            <a:tbl>
              <a:tblPr firstRow="1" firstCol="1" bandRow="1">
                <a:tableStyleId>{5C22544A-7EE6-4342-B048-85BDC9FD1C3A}</a:tableStyleId>
              </a:tblPr>
              <a:tblGrid>
                <a:gridCol w="1382836"/>
                <a:gridCol w="1641500"/>
                <a:gridCol w="1698035"/>
                <a:gridCol w="1847151"/>
                <a:gridCol w="1567383"/>
              </a:tblGrid>
              <a:tr h="0">
                <a:tc rowSpan="2">
                  <a:txBody>
                    <a:bodyPr/>
                    <a:lstStyle/>
                    <a:p>
                      <a:pPr algn="l">
                        <a:lnSpc>
                          <a:spcPct val="115000"/>
                        </a:lnSpc>
                        <a:spcAft>
                          <a:spcPts val="0"/>
                        </a:spcAft>
                      </a:pPr>
                      <a:r>
                        <a:rPr lang="pt-BR" sz="1800" cap="all" dirty="0">
                          <a:effectLst/>
                        </a:rPr>
                        <a:t>Classe social/ </a:t>
                      </a:r>
                      <a:r>
                        <a:rPr lang="pt-BR" sz="1800" cap="all" dirty="0" err="1">
                          <a:effectLst/>
                        </a:rPr>
                        <a:t>qUANTITATIVOS</a:t>
                      </a:r>
                      <a:endParaRPr lang="pt-BR" sz="2400" dirty="0">
                        <a:effectLst/>
                      </a:endParaRPr>
                    </a:p>
                    <a:p>
                      <a:pPr algn="l">
                        <a:lnSpc>
                          <a:spcPct val="115000"/>
                        </a:lnSpc>
                        <a:spcAft>
                          <a:spcPts val="0"/>
                        </a:spcAft>
                      </a:pPr>
                      <a:r>
                        <a:rPr lang="pt-BR" sz="1800" dirty="0">
                          <a:effectLst/>
                        </a:rPr>
                        <a:t> </a:t>
                      </a:r>
                      <a:endParaRPr lang="pt-BR" sz="2400" dirty="0">
                        <a:effectLst/>
                        <a:latin typeface="Calibri"/>
                        <a:ea typeface="Calibri"/>
                        <a:cs typeface="Times New Roman"/>
                      </a:endParaRPr>
                    </a:p>
                  </a:txBody>
                  <a:tcPr marL="68580" marR="68580" marT="0" marB="0"/>
                </a:tc>
                <a:tc gridSpan="2">
                  <a:txBody>
                    <a:bodyPr/>
                    <a:lstStyle/>
                    <a:p>
                      <a:pPr algn="l">
                        <a:lnSpc>
                          <a:spcPct val="115000"/>
                        </a:lnSpc>
                        <a:spcAft>
                          <a:spcPts val="0"/>
                        </a:spcAft>
                      </a:pPr>
                      <a:r>
                        <a:rPr lang="pt-BR" sz="1800">
                          <a:effectLst/>
                        </a:rPr>
                        <a:t>PAIS (Entrevista individual)</a:t>
                      </a:r>
                      <a:endParaRPr lang="pt-BR" sz="2400">
                        <a:effectLst/>
                        <a:latin typeface="Calibri"/>
                        <a:ea typeface="Calibri"/>
                        <a:cs typeface="Times New Roman"/>
                      </a:endParaRPr>
                    </a:p>
                  </a:txBody>
                  <a:tcPr marL="68580" marR="68580" marT="0" marB="0"/>
                </a:tc>
                <a:tc hMerge="1">
                  <a:txBody>
                    <a:bodyPr/>
                    <a:lstStyle/>
                    <a:p>
                      <a:endParaRPr lang="pt-BR"/>
                    </a:p>
                  </a:txBody>
                  <a:tcPr/>
                </a:tc>
                <a:tc gridSpan="2">
                  <a:txBody>
                    <a:bodyPr/>
                    <a:lstStyle/>
                    <a:p>
                      <a:pPr algn="ctr">
                        <a:lnSpc>
                          <a:spcPct val="115000"/>
                        </a:lnSpc>
                        <a:spcAft>
                          <a:spcPts val="0"/>
                        </a:spcAft>
                      </a:pPr>
                      <a:r>
                        <a:rPr lang="pt-BR" sz="1800" dirty="0" smtClean="0">
                          <a:effectLst/>
                        </a:rPr>
                        <a:t>JOGADORES</a:t>
                      </a:r>
                      <a:r>
                        <a:rPr lang="pt-BR" sz="1800" baseline="0" dirty="0" smtClean="0">
                          <a:effectLst/>
                        </a:rPr>
                        <a:t> </a:t>
                      </a:r>
                      <a:r>
                        <a:rPr lang="pt-BR" sz="1800" dirty="0" smtClean="0">
                          <a:effectLst/>
                        </a:rPr>
                        <a:t> </a:t>
                      </a:r>
                      <a:r>
                        <a:rPr lang="pt-BR" sz="1800" dirty="0">
                          <a:effectLst/>
                        </a:rPr>
                        <a:t>(Grupos focais)</a:t>
                      </a:r>
                      <a:endParaRPr lang="pt-BR" sz="2400" dirty="0">
                        <a:effectLst/>
                        <a:latin typeface="Calibri"/>
                        <a:ea typeface="Calibri"/>
                        <a:cs typeface="Times New Roman"/>
                      </a:endParaRPr>
                    </a:p>
                  </a:txBody>
                  <a:tcPr marL="68580" marR="68580" marT="0" marB="0"/>
                </a:tc>
                <a:tc hMerge="1">
                  <a:txBody>
                    <a:bodyPr/>
                    <a:lstStyle/>
                    <a:p>
                      <a:endParaRPr lang="pt-BR"/>
                    </a:p>
                  </a:txBody>
                  <a:tcPr/>
                </a:tc>
              </a:tr>
              <a:tr h="954668">
                <a:tc vMerge="1">
                  <a:txBody>
                    <a:bodyPr/>
                    <a:lstStyle/>
                    <a:p>
                      <a:endParaRPr lang="pt-BR"/>
                    </a:p>
                  </a:txBody>
                  <a:tcPr/>
                </a:tc>
                <a:tc>
                  <a:txBody>
                    <a:bodyPr/>
                    <a:lstStyle/>
                    <a:p>
                      <a:pPr algn="l">
                        <a:lnSpc>
                          <a:spcPct val="115000"/>
                        </a:lnSpc>
                        <a:spcAft>
                          <a:spcPts val="0"/>
                        </a:spcAft>
                      </a:pPr>
                      <a:r>
                        <a:rPr lang="pt-BR" sz="1800" dirty="0">
                          <a:effectLst/>
                        </a:rPr>
                        <a:t>de pré-adolescentes </a:t>
                      </a:r>
                      <a:endParaRPr lang="pt-BR" sz="2400" dirty="0">
                        <a:effectLst/>
                        <a:latin typeface="Calibri"/>
                        <a:ea typeface="Calibri"/>
                        <a:cs typeface="Times New Roman"/>
                      </a:endParaRPr>
                    </a:p>
                  </a:txBody>
                  <a:tcPr marL="68580" marR="68580" marT="0" marB="0"/>
                </a:tc>
                <a:tc>
                  <a:txBody>
                    <a:bodyPr/>
                    <a:lstStyle/>
                    <a:p>
                      <a:pPr algn="ctr">
                        <a:lnSpc>
                          <a:spcPct val="115000"/>
                        </a:lnSpc>
                        <a:spcAft>
                          <a:spcPts val="0"/>
                        </a:spcAft>
                      </a:pPr>
                      <a:r>
                        <a:rPr lang="pt-BR" sz="1800" dirty="0">
                          <a:effectLst/>
                        </a:rPr>
                        <a:t>de adolescentes</a:t>
                      </a:r>
                      <a:endParaRPr lang="pt-BR" sz="2400" dirty="0">
                        <a:effectLst/>
                        <a:latin typeface="Calibri"/>
                        <a:ea typeface="Calibri"/>
                        <a:cs typeface="Times New Roman"/>
                      </a:endParaRPr>
                    </a:p>
                  </a:txBody>
                  <a:tcPr marL="68580" marR="68580" marT="0" marB="0"/>
                </a:tc>
                <a:tc>
                  <a:txBody>
                    <a:bodyPr/>
                    <a:lstStyle/>
                    <a:p>
                      <a:pPr algn="ctr">
                        <a:lnSpc>
                          <a:spcPct val="115000"/>
                        </a:lnSpc>
                        <a:spcAft>
                          <a:spcPts val="0"/>
                        </a:spcAft>
                      </a:pPr>
                      <a:r>
                        <a:rPr lang="pt-BR" sz="1800">
                          <a:effectLst/>
                        </a:rPr>
                        <a:t>pré-adolescentes</a:t>
                      </a:r>
                      <a:endParaRPr lang="pt-BR" sz="2400">
                        <a:effectLst/>
                      </a:endParaRPr>
                    </a:p>
                    <a:p>
                      <a:pPr algn="ctr">
                        <a:lnSpc>
                          <a:spcPct val="115000"/>
                        </a:lnSpc>
                        <a:spcAft>
                          <a:spcPts val="0"/>
                        </a:spcAft>
                      </a:pPr>
                      <a:r>
                        <a:rPr lang="pt-BR" sz="1800">
                          <a:effectLst/>
                        </a:rPr>
                        <a:t>(10 a 12 anos)</a:t>
                      </a:r>
                      <a:endParaRPr lang="pt-BR" sz="2400">
                        <a:effectLst/>
                        <a:latin typeface="Calibri"/>
                        <a:ea typeface="Calibri"/>
                        <a:cs typeface="Times New Roman"/>
                      </a:endParaRPr>
                    </a:p>
                  </a:txBody>
                  <a:tcPr marL="68580" marR="68580" marT="0" marB="0"/>
                </a:tc>
                <a:tc>
                  <a:txBody>
                    <a:bodyPr/>
                    <a:lstStyle/>
                    <a:p>
                      <a:pPr algn="ctr">
                        <a:lnSpc>
                          <a:spcPct val="115000"/>
                        </a:lnSpc>
                        <a:spcAft>
                          <a:spcPts val="0"/>
                        </a:spcAft>
                      </a:pPr>
                      <a:r>
                        <a:rPr lang="pt-BR" sz="1800">
                          <a:effectLst/>
                        </a:rPr>
                        <a:t>adolescentes</a:t>
                      </a:r>
                      <a:endParaRPr lang="pt-BR" sz="2400">
                        <a:effectLst/>
                      </a:endParaRPr>
                    </a:p>
                    <a:p>
                      <a:pPr algn="ctr">
                        <a:lnSpc>
                          <a:spcPct val="115000"/>
                        </a:lnSpc>
                        <a:spcAft>
                          <a:spcPts val="0"/>
                        </a:spcAft>
                      </a:pPr>
                      <a:r>
                        <a:rPr lang="pt-BR" sz="1800">
                          <a:effectLst/>
                        </a:rPr>
                        <a:t>(13 a 17 anos)</a:t>
                      </a:r>
                      <a:endParaRPr lang="pt-BR" sz="2400">
                        <a:effectLst/>
                        <a:latin typeface="Calibri"/>
                        <a:ea typeface="Calibri"/>
                        <a:cs typeface="Times New Roman"/>
                      </a:endParaRPr>
                    </a:p>
                  </a:txBody>
                  <a:tcPr marL="68580" marR="68580" marT="0" marB="0"/>
                </a:tc>
              </a:tr>
              <a:tr h="268041">
                <a:tc>
                  <a:txBody>
                    <a:bodyPr/>
                    <a:lstStyle/>
                    <a:p>
                      <a:pPr algn="just">
                        <a:lnSpc>
                          <a:spcPct val="115000"/>
                        </a:lnSpc>
                        <a:spcAft>
                          <a:spcPts val="0"/>
                        </a:spcAft>
                      </a:pPr>
                      <a:r>
                        <a:rPr lang="pt-BR" sz="1800" dirty="0">
                          <a:effectLst/>
                        </a:rPr>
                        <a:t>A e B</a:t>
                      </a:r>
                      <a:endParaRPr lang="pt-BR" sz="2400" dirty="0">
                        <a:effectLst/>
                        <a:latin typeface="Calibri"/>
                        <a:ea typeface="Calibri"/>
                        <a:cs typeface="Times New Roman"/>
                      </a:endParaRPr>
                    </a:p>
                  </a:txBody>
                  <a:tcPr marL="68580" marR="68580" marT="0" marB="0"/>
                </a:tc>
                <a:tc>
                  <a:txBody>
                    <a:bodyPr/>
                    <a:lstStyle/>
                    <a:p>
                      <a:pPr algn="ctr">
                        <a:lnSpc>
                          <a:spcPct val="115000"/>
                        </a:lnSpc>
                        <a:spcAft>
                          <a:spcPts val="0"/>
                        </a:spcAft>
                      </a:pPr>
                      <a:r>
                        <a:rPr lang="pt-BR" sz="1800">
                          <a:effectLst/>
                        </a:rPr>
                        <a:t>3</a:t>
                      </a:r>
                      <a:endParaRPr lang="pt-BR" sz="2400">
                        <a:effectLst/>
                        <a:latin typeface="Calibri"/>
                        <a:ea typeface="Calibri"/>
                        <a:cs typeface="Times New Roman"/>
                      </a:endParaRPr>
                    </a:p>
                  </a:txBody>
                  <a:tcPr marL="68580" marR="68580" marT="0" marB="0"/>
                </a:tc>
                <a:tc>
                  <a:txBody>
                    <a:bodyPr/>
                    <a:lstStyle/>
                    <a:p>
                      <a:pPr algn="ctr">
                        <a:lnSpc>
                          <a:spcPct val="115000"/>
                        </a:lnSpc>
                        <a:spcAft>
                          <a:spcPts val="0"/>
                        </a:spcAft>
                      </a:pPr>
                      <a:r>
                        <a:rPr lang="pt-BR" sz="1800" dirty="0">
                          <a:effectLst/>
                        </a:rPr>
                        <a:t>3</a:t>
                      </a:r>
                      <a:endParaRPr lang="pt-BR" sz="2400" dirty="0">
                        <a:effectLst/>
                        <a:latin typeface="Calibri"/>
                        <a:ea typeface="Calibri"/>
                        <a:cs typeface="Times New Roman"/>
                      </a:endParaRPr>
                    </a:p>
                  </a:txBody>
                  <a:tcPr marL="68580" marR="68580" marT="0" marB="0"/>
                </a:tc>
                <a:tc>
                  <a:txBody>
                    <a:bodyPr/>
                    <a:lstStyle/>
                    <a:p>
                      <a:pPr algn="ctr">
                        <a:lnSpc>
                          <a:spcPct val="115000"/>
                        </a:lnSpc>
                        <a:spcAft>
                          <a:spcPts val="0"/>
                        </a:spcAft>
                      </a:pPr>
                      <a:r>
                        <a:rPr lang="pt-BR" sz="1800">
                          <a:effectLst/>
                        </a:rPr>
                        <a:t>09</a:t>
                      </a:r>
                      <a:endParaRPr lang="pt-BR" sz="2400">
                        <a:effectLst/>
                        <a:latin typeface="Calibri"/>
                        <a:ea typeface="Calibri"/>
                        <a:cs typeface="Times New Roman"/>
                      </a:endParaRPr>
                    </a:p>
                  </a:txBody>
                  <a:tcPr marL="68580" marR="68580" marT="0" marB="0"/>
                </a:tc>
                <a:tc>
                  <a:txBody>
                    <a:bodyPr/>
                    <a:lstStyle/>
                    <a:p>
                      <a:pPr algn="ctr">
                        <a:lnSpc>
                          <a:spcPct val="115000"/>
                        </a:lnSpc>
                        <a:spcAft>
                          <a:spcPts val="0"/>
                        </a:spcAft>
                      </a:pPr>
                      <a:r>
                        <a:rPr lang="pt-BR" sz="1800">
                          <a:effectLst/>
                        </a:rPr>
                        <a:t>08</a:t>
                      </a:r>
                      <a:endParaRPr lang="pt-BR" sz="2400">
                        <a:effectLst/>
                        <a:latin typeface="Calibri"/>
                        <a:ea typeface="Calibri"/>
                        <a:cs typeface="Times New Roman"/>
                      </a:endParaRPr>
                    </a:p>
                  </a:txBody>
                  <a:tcPr marL="68580" marR="68580" marT="0" marB="0"/>
                </a:tc>
              </a:tr>
              <a:tr h="26718">
                <a:tc>
                  <a:txBody>
                    <a:bodyPr/>
                    <a:lstStyle/>
                    <a:p>
                      <a:pPr algn="just">
                        <a:lnSpc>
                          <a:spcPct val="115000"/>
                        </a:lnSpc>
                        <a:spcAft>
                          <a:spcPts val="0"/>
                        </a:spcAft>
                      </a:pPr>
                      <a:r>
                        <a:rPr lang="pt-BR" sz="1800" dirty="0">
                          <a:effectLst/>
                        </a:rPr>
                        <a:t>C, D e </a:t>
                      </a:r>
                      <a:r>
                        <a:rPr lang="pt-BR" sz="1800" dirty="0" err="1">
                          <a:effectLst/>
                        </a:rPr>
                        <a:t>E</a:t>
                      </a:r>
                      <a:endParaRPr lang="pt-BR" sz="2400" dirty="0">
                        <a:effectLst/>
                        <a:latin typeface="Calibri"/>
                        <a:ea typeface="Calibri"/>
                        <a:cs typeface="Times New Roman"/>
                      </a:endParaRPr>
                    </a:p>
                  </a:txBody>
                  <a:tcPr marL="68580" marR="68580" marT="0" marB="0"/>
                </a:tc>
                <a:tc>
                  <a:txBody>
                    <a:bodyPr/>
                    <a:lstStyle/>
                    <a:p>
                      <a:pPr algn="ctr">
                        <a:lnSpc>
                          <a:spcPct val="115000"/>
                        </a:lnSpc>
                        <a:spcAft>
                          <a:spcPts val="0"/>
                        </a:spcAft>
                      </a:pPr>
                      <a:r>
                        <a:rPr lang="pt-BR" sz="1800" dirty="0">
                          <a:effectLst/>
                        </a:rPr>
                        <a:t>5</a:t>
                      </a:r>
                      <a:endParaRPr lang="pt-BR" sz="2400" dirty="0">
                        <a:effectLst/>
                        <a:latin typeface="Calibri"/>
                        <a:ea typeface="Calibri"/>
                        <a:cs typeface="Times New Roman"/>
                      </a:endParaRPr>
                    </a:p>
                  </a:txBody>
                  <a:tcPr marL="68580" marR="68580" marT="0" marB="0"/>
                </a:tc>
                <a:tc>
                  <a:txBody>
                    <a:bodyPr/>
                    <a:lstStyle/>
                    <a:p>
                      <a:pPr algn="ctr">
                        <a:lnSpc>
                          <a:spcPct val="115000"/>
                        </a:lnSpc>
                        <a:spcAft>
                          <a:spcPts val="0"/>
                        </a:spcAft>
                      </a:pPr>
                      <a:r>
                        <a:rPr lang="pt-BR" sz="1800" dirty="0">
                          <a:effectLst/>
                        </a:rPr>
                        <a:t>4</a:t>
                      </a:r>
                      <a:endParaRPr lang="pt-BR" sz="2400" dirty="0">
                        <a:effectLst/>
                        <a:latin typeface="Calibri"/>
                        <a:ea typeface="Calibri"/>
                        <a:cs typeface="Times New Roman"/>
                      </a:endParaRPr>
                    </a:p>
                  </a:txBody>
                  <a:tcPr marL="68580" marR="68580" marT="0" marB="0"/>
                </a:tc>
                <a:tc>
                  <a:txBody>
                    <a:bodyPr/>
                    <a:lstStyle/>
                    <a:p>
                      <a:pPr algn="ctr">
                        <a:lnSpc>
                          <a:spcPct val="115000"/>
                        </a:lnSpc>
                        <a:spcAft>
                          <a:spcPts val="0"/>
                        </a:spcAft>
                      </a:pPr>
                      <a:r>
                        <a:rPr lang="pt-BR" sz="1800" dirty="0">
                          <a:effectLst/>
                        </a:rPr>
                        <a:t>11</a:t>
                      </a:r>
                      <a:endParaRPr lang="pt-BR" sz="2400" dirty="0">
                        <a:effectLst/>
                        <a:latin typeface="Calibri"/>
                        <a:ea typeface="Calibri"/>
                        <a:cs typeface="Times New Roman"/>
                      </a:endParaRPr>
                    </a:p>
                  </a:txBody>
                  <a:tcPr marL="68580" marR="68580" marT="0" marB="0"/>
                </a:tc>
                <a:tc>
                  <a:txBody>
                    <a:bodyPr/>
                    <a:lstStyle/>
                    <a:p>
                      <a:pPr algn="ctr">
                        <a:lnSpc>
                          <a:spcPct val="115000"/>
                        </a:lnSpc>
                        <a:spcAft>
                          <a:spcPts val="0"/>
                        </a:spcAft>
                      </a:pPr>
                      <a:r>
                        <a:rPr lang="pt-BR" sz="1800" dirty="0">
                          <a:effectLst/>
                        </a:rPr>
                        <a:t>11</a:t>
                      </a:r>
                      <a:endParaRPr lang="pt-BR" sz="2400" dirty="0">
                        <a:effectLst/>
                        <a:latin typeface="Calibri"/>
                        <a:ea typeface="Calibri"/>
                        <a:cs typeface="Times New Roman"/>
                      </a:endParaRPr>
                    </a:p>
                  </a:txBody>
                  <a:tcPr marL="68580" marR="68580" marT="0" marB="0"/>
                </a:tc>
              </a:tr>
            </a:tbl>
          </a:graphicData>
        </a:graphic>
      </p:graphicFrame>
      <p:sp>
        <p:nvSpPr>
          <p:cNvPr id="10" name="Rectangle 1"/>
          <p:cNvSpPr>
            <a:spLocks noChangeArrowheads="1"/>
          </p:cNvSpPr>
          <p:nvPr/>
        </p:nvSpPr>
        <p:spPr bwMode="auto">
          <a:xfrm>
            <a:off x="10465807" y="3398322"/>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r" defTabSz="914400" rtl="0" eaLnBrk="1" fontAlgn="base" latinLnBrk="0" hangingPunct="1">
              <a:lnSpc>
                <a:spcPct val="100000"/>
              </a:lnSpc>
              <a:spcBef>
                <a:spcPct val="0"/>
              </a:spcBef>
              <a:spcAft>
                <a:spcPct val="0"/>
              </a:spcAft>
              <a:buClrTx/>
              <a:buSzTx/>
              <a:buFontTx/>
              <a:buNone/>
              <a:tabLst/>
            </a:pPr>
            <a:endParaRPr kumimoji="0" lang="pt-BR" altLang="pt-BR"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1" name="CaixaDeTexto 10"/>
          <p:cNvSpPr txBox="1"/>
          <p:nvPr/>
        </p:nvSpPr>
        <p:spPr>
          <a:xfrm>
            <a:off x="827584" y="5661248"/>
            <a:ext cx="7776864" cy="400110"/>
          </a:xfrm>
          <a:prstGeom prst="rect">
            <a:avLst/>
          </a:prstGeom>
          <a:noFill/>
        </p:spPr>
        <p:txBody>
          <a:bodyPr wrap="square" rtlCol="0">
            <a:spAutoFit/>
          </a:bodyPr>
          <a:lstStyle/>
          <a:p>
            <a:pPr algn="r"/>
            <a:r>
              <a:rPr lang="pt-BR" sz="1600" i="1" dirty="0"/>
              <a:t>Fonte: </a:t>
            </a:r>
            <a:r>
              <a:rPr lang="pt-BR" sz="1600" i="1" dirty="0" err="1"/>
              <a:t>Signates</a:t>
            </a:r>
            <a:r>
              <a:rPr lang="pt-BR" sz="1600" i="1" dirty="0"/>
              <a:t> et </a:t>
            </a:r>
            <a:r>
              <a:rPr lang="pt-BR" sz="1600" i="1" dirty="0" err="1"/>
              <a:t>alli</a:t>
            </a:r>
            <a:r>
              <a:rPr lang="pt-BR" sz="1600" i="1" dirty="0"/>
              <a:t> (2014</a:t>
            </a:r>
            <a:r>
              <a:rPr lang="pt-BR" sz="2000" i="1" dirty="0"/>
              <a:t>)</a:t>
            </a:r>
            <a:endParaRPr lang="pt-BR" sz="2000" dirty="0"/>
          </a:p>
        </p:txBody>
      </p:sp>
    </p:spTree>
    <p:extLst>
      <p:ext uri="{BB962C8B-B14F-4D97-AF65-F5344CB8AC3E}">
        <p14:creationId xmlns:p14="http://schemas.microsoft.com/office/powerpoint/2010/main" val="96128355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m 1" descr="pagina interna.png"/>
          <p:cNvPicPr>
            <a:picLocks noChangeAspect="1"/>
          </p:cNvPicPr>
          <p:nvPr/>
        </p:nvPicPr>
        <p:blipFill>
          <a:blip r:embed="rId2" cstate="print"/>
          <a:stretch>
            <a:fillRect/>
          </a:stretch>
        </p:blipFill>
        <p:spPr>
          <a:xfrm>
            <a:off x="0" y="-67648"/>
            <a:ext cx="9144000" cy="6925648"/>
          </a:xfrm>
          <a:prstGeom prst="rect">
            <a:avLst/>
          </a:prstGeom>
        </p:spPr>
      </p:pic>
      <p:sp>
        <p:nvSpPr>
          <p:cNvPr id="3" name="CaixaDeTexto 2"/>
          <p:cNvSpPr txBox="1"/>
          <p:nvPr/>
        </p:nvSpPr>
        <p:spPr>
          <a:xfrm>
            <a:off x="2556000" y="835200"/>
            <a:ext cx="6264696" cy="523220"/>
          </a:xfrm>
          <a:prstGeom prst="rect">
            <a:avLst/>
          </a:prstGeom>
          <a:noFill/>
        </p:spPr>
        <p:txBody>
          <a:bodyPr wrap="square" rtlCol="0">
            <a:spAutoFit/>
          </a:bodyPr>
          <a:lstStyle/>
          <a:p>
            <a:r>
              <a:rPr lang="pt-BR" sz="2800" b="1" dirty="0" smtClean="0"/>
              <a:t>RESULTADOS (PAIS):</a:t>
            </a:r>
            <a:endParaRPr lang="pt-BR" b="1" dirty="0"/>
          </a:p>
        </p:txBody>
      </p:sp>
      <p:sp>
        <p:nvSpPr>
          <p:cNvPr id="4" name="CaixaDeTexto 3"/>
          <p:cNvSpPr txBox="1"/>
          <p:nvPr/>
        </p:nvSpPr>
        <p:spPr>
          <a:xfrm>
            <a:off x="395536" y="1916832"/>
            <a:ext cx="8280920" cy="738664"/>
          </a:xfrm>
          <a:prstGeom prst="rect">
            <a:avLst/>
          </a:prstGeom>
          <a:noFill/>
        </p:spPr>
        <p:txBody>
          <a:bodyPr wrap="square" rtlCol="0">
            <a:spAutoFit/>
          </a:bodyPr>
          <a:lstStyle/>
          <a:p>
            <a:pPr marL="0" lvl="1"/>
            <a:r>
              <a:rPr lang="pt-BR" sz="2400" b="1" dirty="0">
                <a:solidFill>
                  <a:schemeClr val="accent1">
                    <a:lumMod val="75000"/>
                  </a:schemeClr>
                </a:solidFill>
              </a:rPr>
              <a:t>Conhecimento da CI e produtos sobre os quais </a:t>
            </a:r>
            <a:r>
              <a:rPr lang="pt-BR" sz="2400" b="1" dirty="0" smtClean="0">
                <a:solidFill>
                  <a:schemeClr val="accent1">
                    <a:lumMod val="75000"/>
                  </a:schemeClr>
                </a:solidFill>
              </a:rPr>
              <a:t>incide:</a:t>
            </a:r>
            <a:endParaRPr lang="pt-BR" sz="2400" b="1" dirty="0">
              <a:solidFill>
                <a:schemeClr val="accent1">
                  <a:lumMod val="75000"/>
                </a:schemeClr>
              </a:solidFill>
            </a:endParaRPr>
          </a:p>
          <a:p>
            <a:endParaRPr lang="pt-BR" dirty="0"/>
          </a:p>
        </p:txBody>
      </p:sp>
      <p:sp>
        <p:nvSpPr>
          <p:cNvPr id="5" name="CaixaDeTexto 4"/>
          <p:cNvSpPr txBox="1"/>
          <p:nvPr/>
        </p:nvSpPr>
        <p:spPr>
          <a:xfrm>
            <a:off x="395536" y="2485926"/>
            <a:ext cx="8280920" cy="1231106"/>
          </a:xfrm>
          <a:prstGeom prst="rect">
            <a:avLst/>
          </a:prstGeom>
          <a:noFill/>
        </p:spPr>
        <p:txBody>
          <a:bodyPr wrap="square" rtlCol="0">
            <a:spAutoFit/>
          </a:bodyPr>
          <a:lstStyle/>
          <a:p>
            <a:pPr algn="just"/>
            <a:r>
              <a:rPr lang="pt-BR" sz="2800" dirty="0"/>
              <a:t>Os pais, de maneira geral, têm alguma noção do que vem a ser a CI.</a:t>
            </a:r>
            <a:r>
              <a:rPr lang="pt-BR" sz="2000" dirty="0"/>
              <a:t> </a:t>
            </a:r>
          </a:p>
          <a:p>
            <a:endParaRPr lang="pt-BR" dirty="0"/>
          </a:p>
        </p:txBody>
      </p:sp>
      <p:sp>
        <p:nvSpPr>
          <p:cNvPr id="6" name="CaixaDeTexto 5"/>
          <p:cNvSpPr txBox="1"/>
          <p:nvPr/>
        </p:nvSpPr>
        <p:spPr>
          <a:xfrm>
            <a:off x="395536" y="3639215"/>
            <a:ext cx="8280920" cy="1661993"/>
          </a:xfrm>
          <a:prstGeom prst="rect">
            <a:avLst/>
          </a:prstGeom>
          <a:noFill/>
        </p:spPr>
        <p:txBody>
          <a:bodyPr wrap="square" rtlCol="0">
            <a:spAutoFit/>
          </a:bodyPr>
          <a:lstStyle/>
          <a:p>
            <a:r>
              <a:rPr lang="pt-BR" sz="2800" dirty="0"/>
              <a:t>O termo aparece como “classificação etária”, ficando evidente que há o conhecimento de uma graduação de conteúdo próprio para cada idade. </a:t>
            </a:r>
          </a:p>
          <a:p>
            <a:endParaRPr lang="pt-BR" dirty="0"/>
          </a:p>
        </p:txBody>
      </p:sp>
      <p:sp>
        <p:nvSpPr>
          <p:cNvPr id="7" name="CaixaDeTexto 6"/>
          <p:cNvSpPr txBox="1"/>
          <p:nvPr/>
        </p:nvSpPr>
        <p:spPr>
          <a:xfrm>
            <a:off x="395536" y="5157192"/>
            <a:ext cx="8280920" cy="1661993"/>
          </a:xfrm>
          <a:prstGeom prst="rect">
            <a:avLst/>
          </a:prstGeom>
          <a:noFill/>
        </p:spPr>
        <p:txBody>
          <a:bodyPr wrap="square" rtlCol="0">
            <a:spAutoFit/>
          </a:bodyPr>
          <a:lstStyle/>
          <a:p>
            <a:r>
              <a:rPr lang="pt-BR" sz="2800" dirty="0"/>
              <a:t>Contudo, essa classificação é mais associada aos produtos audiovisuais veiculados na televisão e no </a:t>
            </a:r>
            <a:r>
              <a:rPr lang="pt-BR" sz="2800" dirty="0" smtClean="0"/>
              <a:t>cinema.</a:t>
            </a:r>
            <a:endParaRPr lang="pt-BR" sz="2800" dirty="0"/>
          </a:p>
          <a:p>
            <a:endParaRPr lang="pt-BR" dirty="0"/>
          </a:p>
        </p:txBody>
      </p:sp>
      <p:pic>
        <p:nvPicPr>
          <p:cNvPr id="8" name="Imagem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475514" y="503590"/>
            <a:ext cx="941300" cy="1053202"/>
          </a:xfrm>
          <a:prstGeom prst="rect">
            <a:avLst/>
          </a:prstGeom>
        </p:spPr>
      </p:pic>
    </p:spTree>
    <p:extLst>
      <p:ext uri="{BB962C8B-B14F-4D97-AF65-F5344CB8AC3E}">
        <p14:creationId xmlns:p14="http://schemas.microsoft.com/office/powerpoint/2010/main" val="40996170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m 1" descr="pagina interna.png"/>
          <p:cNvPicPr>
            <a:picLocks noChangeAspect="1"/>
          </p:cNvPicPr>
          <p:nvPr/>
        </p:nvPicPr>
        <p:blipFill>
          <a:blip r:embed="rId2" cstate="print"/>
          <a:stretch>
            <a:fillRect/>
          </a:stretch>
        </p:blipFill>
        <p:spPr>
          <a:xfrm>
            <a:off x="0" y="1488"/>
            <a:ext cx="9144000" cy="6855023"/>
          </a:xfrm>
          <a:prstGeom prst="rect">
            <a:avLst/>
          </a:prstGeom>
        </p:spPr>
      </p:pic>
      <p:sp>
        <p:nvSpPr>
          <p:cNvPr id="3" name="CaixaDeTexto 2"/>
          <p:cNvSpPr txBox="1"/>
          <p:nvPr/>
        </p:nvSpPr>
        <p:spPr>
          <a:xfrm>
            <a:off x="2556000" y="835200"/>
            <a:ext cx="6264696" cy="523220"/>
          </a:xfrm>
          <a:prstGeom prst="rect">
            <a:avLst/>
          </a:prstGeom>
          <a:noFill/>
        </p:spPr>
        <p:txBody>
          <a:bodyPr wrap="square" rtlCol="0">
            <a:spAutoFit/>
          </a:bodyPr>
          <a:lstStyle/>
          <a:p>
            <a:r>
              <a:rPr lang="pt-BR" sz="2800" b="1" dirty="0" smtClean="0"/>
              <a:t>RESULTADOS (PAIS):</a:t>
            </a:r>
            <a:endParaRPr lang="pt-BR" b="1" dirty="0"/>
          </a:p>
        </p:txBody>
      </p:sp>
      <p:sp>
        <p:nvSpPr>
          <p:cNvPr id="5" name="CaixaDeTexto 4"/>
          <p:cNvSpPr txBox="1"/>
          <p:nvPr/>
        </p:nvSpPr>
        <p:spPr>
          <a:xfrm>
            <a:off x="395536" y="2655496"/>
            <a:ext cx="8280920" cy="4062651"/>
          </a:xfrm>
          <a:prstGeom prst="rect">
            <a:avLst/>
          </a:prstGeom>
          <a:noFill/>
        </p:spPr>
        <p:txBody>
          <a:bodyPr wrap="square" rtlCol="0">
            <a:spAutoFit/>
          </a:bodyPr>
          <a:lstStyle/>
          <a:p>
            <a:r>
              <a:rPr lang="pt-BR" sz="2400" b="1" dirty="0"/>
              <a:t>Patrícia</a:t>
            </a:r>
            <a:r>
              <a:rPr lang="pt-BR" sz="2400" b="1" i="1" dirty="0"/>
              <a:t>: </a:t>
            </a:r>
            <a:r>
              <a:rPr lang="pt-BR" sz="2400" i="1" dirty="0"/>
              <a:t>“Eu já ouvi falar. Tem até de televisão, tem a classificação que é indicada pra aquela idade”</a:t>
            </a:r>
            <a:r>
              <a:rPr lang="pt-BR" sz="2400" dirty="0"/>
              <a:t> (Mãe de pré-adolescente CDE</a:t>
            </a:r>
            <a:r>
              <a:rPr lang="pt-BR" sz="2400" dirty="0" smtClean="0"/>
              <a:t>).</a:t>
            </a:r>
          </a:p>
          <a:p>
            <a:endParaRPr lang="pt-BR" sz="2400" dirty="0"/>
          </a:p>
          <a:p>
            <a:r>
              <a:rPr lang="pt-BR" sz="2400" b="1" dirty="0"/>
              <a:t>Guilherme:</a:t>
            </a:r>
            <a:r>
              <a:rPr lang="pt-BR" sz="2400" dirty="0"/>
              <a:t> </a:t>
            </a:r>
            <a:r>
              <a:rPr lang="pt-BR" sz="2400" i="1" dirty="0"/>
              <a:t>“Só se for de classificação etária” </a:t>
            </a:r>
            <a:r>
              <a:rPr lang="pt-BR" sz="2400" dirty="0"/>
              <a:t>(Pai de adolescente AB). </a:t>
            </a:r>
            <a:endParaRPr lang="pt-BR" sz="2400" dirty="0" smtClean="0"/>
          </a:p>
          <a:p>
            <a:endParaRPr lang="pt-BR" sz="2400" dirty="0"/>
          </a:p>
          <a:p>
            <a:r>
              <a:rPr lang="pt-BR" sz="2400" b="1" dirty="0"/>
              <a:t>Rosemeire:</a:t>
            </a:r>
            <a:r>
              <a:rPr lang="pt-BR" sz="2400" dirty="0"/>
              <a:t> </a:t>
            </a:r>
            <a:r>
              <a:rPr lang="pt-BR" sz="2400" i="1" dirty="0"/>
              <a:t>“Basicamente, no cinema e na televisão. Mas no teatro também já tem, no teatro a gente já percebe isso, essa indicação etária”</a:t>
            </a:r>
            <a:r>
              <a:rPr lang="pt-BR" sz="2400" dirty="0"/>
              <a:t> (Mãe de adolescente AB). </a:t>
            </a:r>
          </a:p>
          <a:p>
            <a:endParaRPr lang="pt-BR" dirty="0"/>
          </a:p>
        </p:txBody>
      </p:sp>
      <p:sp>
        <p:nvSpPr>
          <p:cNvPr id="7" name="CaixaDeTexto 6"/>
          <p:cNvSpPr txBox="1"/>
          <p:nvPr/>
        </p:nvSpPr>
        <p:spPr>
          <a:xfrm>
            <a:off x="395536" y="1916832"/>
            <a:ext cx="8280920" cy="738664"/>
          </a:xfrm>
          <a:prstGeom prst="rect">
            <a:avLst/>
          </a:prstGeom>
          <a:noFill/>
        </p:spPr>
        <p:txBody>
          <a:bodyPr wrap="square" rtlCol="0">
            <a:spAutoFit/>
          </a:bodyPr>
          <a:lstStyle/>
          <a:p>
            <a:pPr marL="0" lvl="1"/>
            <a:r>
              <a:rPr lang="pt-BR" sz="2400" b="1" dirty="0">
                <a:solidFill>
                  <a:schemeClr val="accent1">
                    <a:lumMod val="75000"/>
                  </a:schemeClr>
                </a:solidFill>
              </a:rPr>
              <a:t>Conhecimento da CI e produtos sobre os quais </a:t>
            </a:r>
            <a:r>
              <a:rPr lang="pt-BR" sz="2400" b="1" dirty="0" smtClean="0">
                <a:solidFill>
                  <a:schemeClr val="accent1">
                    <a:lumMod val="75000"/>
                  </a:schemeClr>
                </a:solidFill>
              </a:rPr>
              <a:t>incide:</a:t>
            </a:r>
            <a:endParaRPr lang="pt-BR" sz="2400" b="1" dirty="0">
              <a:solidFill>
                <a:schemeClr val="accent1">
                  <a:lumMod val="75000"/>
                </a:schemeClr>
              </a:solidFill>
            </a:endParaRPr>
          </a:p>
          <a:p>
            <a:endParaRPr lang="pt-BR" dirty="0"/>
          </a:p>
        </p:txBody>
      </p:sp>
      <p:pic>
        <p:nvPicPr>
          <p:cNvPr id="8" name="Imagem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475514" y="503590"/>
            <a:ext cx="941300" cy="1053202"/>
          </a:xfrm>
          <a:prstGeom prst="rect">
            <a:avLst/>
          </a:prstGeom>
        </p:spPr>
      </p:pic>
    </p:spTree>
    <p:extLst>
      <p:ext uri="{BB962C8B-B14F-4D97-AF65-F5344CB8AC3E}">
        <p14:creationId xmlns:p14="http://schemas.microsoft.com/office/powerpoint/2010/main" val="300798299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m 1" descr="pagina interna.png"/>
          <p:cNvPicPr>
            <a:picLocks noChangeAspect="1"/>
          </p:cNvPicPr>
          <p:nvPr/>
        </p:nvPicPr>
        <p:blipFill>
          <a:blip r:embed="rId2" cstate="print"/>
          <a:stretch>
            <a:fillRect/>
          </a:stretch>
        </p:blipFill>
        <p:spPr>
          <a:xfrm>
            <a:off x="0" y="1488"/>
            <a:ext cx="9144000" cy="6855023"/>
          </a:xfrm>
          <a:prstGeom prst="rect">
            <a:avLst/>
          </a:prstGeom>
        </p:spPr>
      </p:pic>
      <p:sp>
        <p:nvSpPr>
          <p:cNvPr id="3" name="CaixaDeTexto 2"/>
          <p:cNvSpPr txBox="1"/>
          <p:nvPr/>
        </p:nvSpPr>
        <p:spPr>
          <a:xfrm>
            <a:off x="2556000" y="835200"/>
            <a:ext cx="6264696" cy="523220"/>
          </a:xfrm>
          <a:prstGeom prst="rect">
            <a:avLst/>
          </a:prstGeom>
          <a:noFill/>
        </p:spPr>
        <p:txBody>
          <a:bodyPr wrap="square" rtlCol="0">
            <a:spAutoFit/>
          </a:bodyPr>
          <a:lstStyle/>
          <a:p>
            <a:r>
              <a:rPr lang="pt-BR" sz="2800" b="1" dirty="0" smtClean="0"/>
              <a:t>RESULTADOS (JOGADORES):</a:t>
            </a:r>
            <a:endParaRPr lang="pt-BR" sz="1600" b="1" dirty="0"/>
          </a:p>
        </p:txBody>
      </p:sp>
      <p:sp>
        <p:nvSpPr>
          <p:cNvPr id="7" name="CaixaDeTexto 6"/>
          <p:cNvSpPr txBox="1"/>
          <p:nvPr/>
        </p:nvSpPr>
        <p:spPr>
          <a:xfrm>
            <a:off x="395536" y="1916832"/>
            <a:ext cx="8280920" cy="738664"/>
          </a:xfrm>
          <a:prstGeom prst="rect">
            <a:avLst/>
          </a:prstGeom>
          <a:noFill/>
        </p:spPr>
        <p:txBody>
          <a:bodyPr wrap="square" rtlCol="0">
            <a:spAutoFit/>
          </a:bodyPr>
          <a:lstStyle/>
          <a:p>
            <a:pPr marL="0" lvl="1"/>
            <a:r>
              <a:rPr lang="pt-BR" sz="2400" b="1" dirty="0">
                <a:solidFill>
                  <a:schemeClr val="accent1">
                    <a:lumMod val="75000"/>
                  </a:schemeClr>
                </a:solidFill>
              </a:rPr>
              <a:t>Conhecimento da CI e produtos sobre os quais </a:t>
            </a:r>
            <a:r>
              <a:rPr lang="pt-BR" sz="2400" b="1" dirty="0" smtClean="0">
                <a:solidFill>
                  <a:schemeClr val="accent1">
                    <a:lumMod val="75000"/>
                  </a:schemeClr>
                </a:solidFill>
              </a:rPr>
              <a:t>incide:</a:t>
            </a:r>
            <a:endParaRPr lang="pt-BR" sz="2400" b="1" dirty="0">
              <a:solidFill>
                <a:schemeClr val="accent1">
                  <a:lumMod val="75000"/>
                </a:schemeClr>
              </a:solidFill>
            </a:endParaRPr>
          </a:p>
          <a:p>
            <a:endParaRPr lang="pt-BR" dirty="0"/>
          </a:p>
        </p:txBody>
      </p:sp>
      <p:sp>
        <p:nvSpPr>
          <p:cNvPr id="8" name="CaixaDeTexto 7"/>
          <p:cNvSpPr txBox="1"/>
          <p:nvPr/>
        </p:nvSpPr>
        <p:spPr>
          <a:xfrm>
            <a:off x="395536" y="2420888"/>
            <a:ext cx="8425160" cy="1107996"/>
          </a:xfrm>
          <a:prstGeom prst="rect">
            <a:avLst/>
          </a:prstGeom>
          <a:noFill/>
        </p:spPr>
        <p:txBody>
          <a:bodyPr wrap="square" rtlCol="0">
            <a:spAutoFit/>
          </a:bodyPr>
          <a:lstStyle/>
          <a:p>
            <a:pPr marL="0" lvl="1"/>
            <a:r>
              <a:rPr lang="pt-BR" sz="2400" dirty="0"/>
              <a:t>As crianças e adolescentes também manifestaram conhecer a CI e a associam à faixa etária. </a:t>
            </a:r>
          </a:p>
          <a:p>
            <a:endParaRPr lang="pt-BR" dirty="0"/>
          </a:p>
        </p:txBody>
      </p:sp>
      <p:sp>
        <p:nvSpPr>
          <p:cNvPr id="9" name="CaixaDeTexto 8"/>
          <p:cNvSpPr txBox="1"/>
          <p:nvPr/>
        </p:nvSpPr>
        <p:spPr>
          <a:xfrm>
            <a:off x="395536" y="3397056"/>
            <a:ext cx="8280920" cy="3693319"/>
          </a:xfrm>
          <a:prstGeom prst="rect">
            <a:avLst/>
          </a:prstGeom>
          <a:noFill/>
        </p:spPr>
        <p:txBody>
          <a:bodyPr wrap="square" rtlCol="0">
            <a:spAutoFit/>
          </a:bodyPr>
          <a:lstStyle/>
          <a:p>
            <a:pPr>
              <a:spcAft>
                <a:spcPts val="1200"/>
              </a:spcAft>
            </a:pPr>
            <a:r>
              <a:rPr lang="pt-BR" sz="2400" dirty="0" smtClean="0"/>
              <a:t>Porém, ao contrário dos pais, sabem que a classificação se estende aos jogos eletrônicos:</a:t>
            </a:r>
            <a:endParaRPr lang="pt-BR" dirty="0"/>
          </a:p>
          <a:p>
            <a:pPr marL="0" lvl="1"/>
            <a:r>
              <a:rPr lang="pt-BR" sz="2000" dirty="0" smtClean="0"/>
              <a:t>P3: </a:t>
            </a:r>
            <a:r>
              <a:rPr lang="pt-BR" sz="2000" i="1" dirty="0"/>
              <a:t>“Sim, conheço. Vem nos trailers. Minha mãe não sabia que tinha classificação para os jogos. Minha mãe achava que classificação etária era só pra filmes” </a:t>
            </a:r>
            <a:r>
              <a:rPr lang="pt-BR" sz="2000" dirty="0"/>
              <a:t>(GF3: adolescente AB</a:t>
            </a:r>
            <a:r>
              <a:rPr lang="pt-BR" sz="2000" dirty="0" smtClean="0"/>
              <a:t>).</a:t>
            </a:r>
          </a:p>
          <a:p>
            <a:pPr marL="0" lvl="1"/>
            <a:endParaRPr lang="pt-BR" sz="2000" dirty="0"/>
          </a:p>
          <a:p>
            <a:pPr marL="0" lvl="1"/>
            <a:r>
              <a:rPr lang="pt-BR" sz="2000" dirty="0"/>
              <a:t>P8: “</a:t>
            </a:r>
            <a:r>
              <a:rPr lang="pt-BR" sz="2000" i="1" dirty="0"/>
              <a:t>A classificação indicativa é para mostrar, tipo assim, tem um jogo, aí esse jogo tem uma classificação... ele está mostrando tipo com que idade você pode jogar” (GF1: pré-adolescente CDE).</a:t>
            </a:r>
          </a:p>
          <a:p>
            <a:pPr marL="0" lvl="1"/>
            <a:endParaRPr lang="pt-BR" dirty="0" smtClean="0"/>
          </a:p>
          <a:p>
            <a:endParaRPr lang="pt-BR" dirty="0"/>
          </a:p>
        </p:txBody>
      </p:sp>
      <p:pic>
        <p:nvPicPr>
          <p:cNvPr id="10" name="Imagem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475514" y="503590"/>
            <a:ext cx="941300" cy="1053202"/>
          </a:xfrm>
          <a:prstGeom prst="rect">
            <a:avLst/>
          </a:prstGeom>
        </p:spPr>
      </p:pic>
    </p:spTree>
    <p:extLst>
      <p:ext uri="{BB962C8B-B14F-4D97-AF65-F5344CB8AC3E}">
        <p14:creationId xmlns:p14="http://schemas.microsoft.com/office/powerpoint/2010/main" val="28589481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Lst>
  </p:timing>
</p:sld>
</file>

<file path=ppt/tags/tag1.xml><?xml version="1.0" encoding="utf-8"?>
<p:tagLst xmlns:a="http://schemas.openxmlformats.org/drawingml/2006/main" xmlns:r="http://schemas.openxmlformats.org/officeDocument/2006/relationships" xmlns:p="http://schemas.openxmlformats.org/presentationml/2006/main">
  <p:tag name="GENSWF_OUTPUT_FILE_NAME" val="Jaco"/>
  <p:tag name="GENSWF_MOVIE_LOOPED_PLAYBACK" val="1"/>
  <p:tag name="GENSWF_MOVIE_ONCLICK_URL" val="http://"/>
  <p:tag name="GENSWF_MOVIE_PRESENTATION_END_URL" val="http://"/>
</p:tagLst>
</file>

<file path=ppt/theme/theme1.xml><?xml version="1.0" encoding="utf-8"?>
<a:theme xmlns:a="http://schemas.openxmlformats.org/drawingml/2006/main" name="Tema do Office">
  <a:themeElements>
    <a:clrScheme name="Escritório">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Escritório">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rigem">
      <a:fillStyleLst>
        <a:solidFill>
          <a:schemeClr val="phClr"/>
        </a:solidFill>
        <a:gradFill rotWithShape="1">
          <a:gsLst>
            <a:gs pos="0">
              <a:schemeClr val="phClr">
                <a:tint val="45000"/>
                <a:satMod val="200000"/>
              </a:schemeClr>
            </a:gs>
            <a:gs pos="30000">
              <a:schemeClr val="phClr">
                <a:tint val="61000"/>
                <a:satMod val="200000"/>
              </a:schemeClr>
            </a:gs>
            <a:gs pos="45000">
              <a:schemeClr val="phClr">
                <a:tint val="66000"/>
                <a:satMod val="200000"/>
              </a:schemeClr>
            </a:gs>
            <a:gs pos="55000">
              <a:schemeClr val="phClr">
                <a:tint val="66000"/>
                <a:satMod val="200000"/>
              </a:schemeClr>
            </a:gs>
            <a:gs pos="73000">
              <a:schemeClr val="phClr">
                <a:tint val="61000"/>
                <a:satMod val="200000"/>
              </a:schemeClr>
            </a:gs>
            <a:gs pos="100000">
              <a:schemeClr val="phClr">
                <a:tint val="45000"/>
                <a:satMod val="200000"/>
              </a:schemeClr>
            </a:gs>
          </a:gsLst>
          <a:lin ang="950000" scaled="1"/>
        </a:gradFill>
        <a:gradFill rotWithShape="1">
          <a:gsLst>
            <a:gs pos="0">
              <a:schemeClr val="phClr">
                <a:shade val="63000"/>
              </a:schemeClr>
            </a:gs>
            <a:gs pos="30000">
              <a:schemeClr val="phClr">
                <a:shade val="90000"/>
                <a:satMod val="110000"/>
              </a:schemeClr>
            </a:gs>
            <a:gs pos="45000">
              <a:schemeClr val="phClr">
                <a:shade val="100000"/>
                <a:satMod val="118000"/>
              </a:schemeClr>
            </a:gs>
            <a:gs pos="55000">
              <a:schemeClr val="phClr">
                <a:shade val="100000"/>
                <a:satMod val="118000"/>
              </a:schemeClr>
            </a:gs>
            <a:gs pos="73000">
              <a:schemeClr val="phClr">
                <a:shade val="90000"/>
                <a:satMod val="110000"/>
              </a:schemeClr>
            </a:gs>
            <a:gs pos="100000">
              <a:schemeClr val="phClr">
                <a:shade val="63000"/>
              </a:schemeClr>
            </a:gs>
          </a:gsLst>
          <a:lin ang="950000" scaled="1"/>
        </a:gradFill>
      </a:fillStyleLst>
      <a:lnStyleLst>
        <a:ln w="9525" cap="flat" cmpd="sng" algn="ctr">
          <a:solidFill>
            <a:schemeClr val="phClr"/>
          </a:solidFill>
          <a:prstDash val="solid"/>
        </a:ln>
        <a:ln w="19050" cap="flat" cmpd="sng" algn="ctr">
          <a:solidFill>
            <a:schemeClr val="phClr"/>
          </a:solidFill>
          <a:prstDash val="solid"/>
        </a:ln>
        <a:ln w="25400" cap="flat" cmpd="sng" algn="ctr">
          <a:solidFill>
            <a:schemeClr val="phClr"/>
          </a:solidFill>
          <a:prstDash val="solid"/>
        </a:ln>
      </a:lnStyleLst>
      <a:effectStyleLst>
        <a:effectStyle>
          <a:effectLst>
            <a:outerShdw blurRad="38100" dist="25400" dir="5400000" rotWithShape="0">
              <a:srgbClr val="000000">
                <a:alpha val="40000"/>
              </a:srgbClr>
            </a:outerShdw>
          </a:effectLst>
        </a:effectStyle>
        <a:effectStyle>
          <a:effectLst>
            <a:outerShdw blurRad="50800" dist="43000" dir="5400000" rotWithShape="0">
              <a:srgbClr val="000000">
                <a:alpha val="40000"/>
              </a:srgbClr>
            </a:outerShdw>
          </a:effectLst>
          <a:scene3d>
            <a:camera prst="orthographicFront" fov="0">
              <a:rot lat="0" lon="0" rev="0"/>
            </a:camera>
            <a:lightRig rig="balanced" dir="t">
              <a:rot lat="0" lon="0" rev="0"/>
            </a:lightRig>
          </a:scene3d>
          <a:sp3d prstMaterial="matte">
            <a:bevelT w="0" h="0"/>
            <a:contourClr>
              <a:schemeClr val="phClr">
                <a:tint val="100000"/>
                <a:shade val="100000"/>
                <a:hueMod val="100000"/>
                <a:satMod val="100000"/>
              </a:schemeClr>
            </a:contourClr>
          </a:sp3d>
        </a:effectStyle>
        <a:effectStyle>
          <a:effectLst>
            <a:outerShdw blurRad="50800" dist="25400" dir="5400000" rotWithShape="0">
              <a:srgbClr val="000000">
                <a:alpha val="50000"/>
              </a:srgbClr>
            </a:outerShdw>
          </a:effectLst>
          <a:scene3d>
            <a:camera prst="orthographicFront" fov="0">
              <a:rot lat="0" lon="0" rev="0"/>
            </a:camera>
            <a:lightRig rig="soft" dir="t">
              <a:rot lat="0" lon="0" rev="2700000"/>
            </a:lightRig>
          </a:scene3d>
          <a:sp3d prstMaterial="matte">
            <a:bevelT w="50800" h="50800"/>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o Office">
  <a:themeElements>
    <a:clrScheme name="Escritório">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Escritório">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Escritório">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3424</TotalTime>
  <Words>1918</Words>
  <Application>Microsoft Office PowerPoint</Application>
  <PresentationFormat>Apresentação na tela (4:3)</PresentationFormat>
  <Paragraphs>160</Paragraphs>
  <Slides>24</Slides>
  <Notes>0</Notes>
  <HiddenSlides>0</HiddenSlides>
  <MMClips>0</MMClips>
  <ScaleCrop>false</ScaleCrop>
  <HeadingPairs>
    <vt:vector size="4" baseType="variant">
      <vt:variant>
        <vt:lpstr>Tema</vt:lpstr>
      </vt:variant>
      <vt:variant>
        <vt:i4>1</vt:i4>
      </vt:variant>
      <vt:variant>
        <vt:lpstr>Títulos de slides</vt:lpstr>
      </vt:variant>
      <vt:variant>
        <vt:i4>24</vt:i4>
      </vt:variant>
    </vt:vector>
  </HeadingPairs>
  <TitlesOfParts>
    <vt:vector size="25" baseType="lpstr">
      <vt:lpstr>Tema do Office</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Jaco Advogados</dc:title>
  <dc:creator>Carlo</dc:creator>
  <cp:lastModifiedBy>Artur Felício</cp:lastModifiedBy>
  <cp:revision>292</cp:revision>
  <dcterms:created xsi:type="dcterms:W3CDTF">2010-05-17T22:48:29Z</dcterms:created>
  <dcterms:modified xsi:type="dcterms:W3CDTF">2014-12-18T15:32:35Z</dcterms:modified>
</cp:coreProperties>
</file>